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7980" r:id="rId1"/>
    <p:sldMasterId id="2147487986" r:id="rId2"/>
    <p:sldMasterId id="2147487998" r:id="rId3"/>
  </p:sldMasterIdLst>
  <p:notesMasterIdLst>
    <p:notesMasterId r:id="rId45"/>
  </p:notesMasterIdLst>
  <p:handoutMasterIdLst>
    <p:handoutMasterId r:id="rId46"/>
  </p:handoutMasterIdLst>
  <p:sldIdLst>
    <p:sldId id="1938" r:id="rId4"/>
    <p:sldId id="1611" r:id="rId5"/>
    <p:sldId id="1956" r:id="rId6"/>
    <p:sldId id="1920" r:id="rId7"/>
    <p:sldId id="1909" r:id="rId8"/>
    <p:sldId id="1910" r:id="rId9"/>
    <p:sldId id="1913" r:id="rId10"/>
    <p:sldId id="1914" r:id="rId11"/>
    <p:sldId id="1915" r:id="rId12"/>
    <p:sldId id="1916" r:id="rId13"/>
    <p:sldId id="1917" r:id="rId14"/>
    <p:sldId id="1918" r:id="rId15"/>
    <p:sldId id="1912" r:id="rId16"/>
    <p:sldId id="1959" r:id="rId17"/>
    <p:sldId id="1957" r:id="rId18"/>
    <p:sldId id="1961" r:id="rId19"/>
    <p:sldId id="1958" r:id="rId20"/>
    <p:sldId id="1960" r:id="rId21"/>
    <p:sldId id="1608" r:id="rId22"/>
    <p:sldId id="1609" r:id="rId23"/>
    <p:sldId id="1963" r:id="rId24"/>
    <p:sldId id="1965" r:id="rId25"/>
    <p:sldId id="1962" r:id="rId26"/>
    <p:sldId id="1966" r:id="rId27"/>
    <p:sldId id="1967" r:id="rId28"/>
    <p:sldId id="1645" r:id="rId29"/>
    <p:sldId id="1555" r:id="rId30"/>
    <p:sldId id="1968" r:id="rId31"/>
    <p:sldId id="1969" r:id="rId32"/>
    <p:sldId id="1905" r:id="rId33"/>
    <p:sldId id="1904" r:id="rId34"/>
    <p:sldId id="1970" r:id="rId35"/>
    <p:sldId id="1971" r:id="rId36"/>
    <p:sldId id="1973" r:id="rId37"/>
    <p:sldId id="1972" r:id="rId38"/>
    <p:sldId id="1581" r:id="rId39"/>
    <p:sldId id="1553" r:id="rId40"/>
    <p:sldId id="1543" r:id="rId41"/>
    <p:sldId id="1580" r:id="rId42"/>
    <p:sldId id="1590" r:id="rId43"/>
    <p:sldId id="1911" r:id="rId44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636464"/>
    <a:srgbClr val="5A8DFB"/>
    <a:srgbClr val="618FFD"/>
    <a:srgbClr val="00264D"/>
    <a:srgbClr val="F3F3F3"/>
    <a:srgbClr val="46FF77"/>
    <a:srgbClr val="E8161F"/>
    <a:srgbClr val="E8E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87"/>
    <p:restoredTop sz="83265" autoAdjust="0"/>
  </p:normalViewPr>
  <p:slideViewPr>
    <p:cSldViewPr>
      <p:cViewPr varScale="1">
        <p:scale>
          <a:sx n="105" d="100"/>
          <a:sy n="105" d="100"/>
        </p:scale>
        <p:origin x="1856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92" d="100"/>
        <a:sy n="92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charset="0"/>
              <a:buNone/>
              <a:defRPr sz="1200">
                <a:cs typeface="Arial" charset="0"/>
              </a:defRPr>
            </a:lvl1pPr>
          </a:lstStyle>
          <a:p>
            <a:pPr>
              <a:defRPr/>
            </a:pPr>
            <a:fld id="{48D443D6-FB5E-7C42-B16E-7EDDCD870E40}" type="datetime1">
              <a:rPr lang="en-US"/>
              <a:pPr>
                <a:defRPr/>
              </a:pPr>
              <a:t>11/1/20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charset="0"/>
              <a:buNone/>
              <a:defRPr sz="1200">
                <a:cs typeface="Arial" charset="0"/>
              </a:defRPr>
            </a:lvl1pPr>
          </a:lstStyle>
          <a:p>
            <a:pPr>
              <a:defRPr/>
            </a:pPr>
            <a:fld id="{E037FB44-4180-0044-AD26-22E815129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116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cs typeface="Arial" charset="0"/>
            </a:endParaRPr>
          </a:p>
        </p:txBody>
      </p:sp>
      <p:sp>
        <p:nvSpPr>
          <p:cNvPr id="21507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cs typeface="Arial" charset="0"/>
            </a:endParaRPr>
          </a:p>
        </p:txBody>
      </p:sp>
      <p:sp>
        <p:nvSpPr>
          <p:cNvPr id="21508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cs typeface="Arial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0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8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1512" name="Text Box 7"/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cs typeface="Arial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D7113CB9-9A72-F24E-8D2E-4CA3AFA73C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930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-128"/>
        <a:cs typeface="ＭＳ Ｐゴシック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1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2F4B3CE-7978-CC47-BB02-3F70B98A13D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6691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5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6916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4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7113CB9-9A72-F24E-8D2E-4CA3AFA73C2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6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19196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idx="10"/>
          </p:nvPr>
        </p:nvSpPr>
        <p:spPr>
          <a:xfrm>
            <a:off x="3124200" y="6229350"/>
            <a:ext cx="2130425" cy="4730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AAA67-FB5F-A84F-B527-AC347AE3FC48}" type="slidenum">
              <a:rPr lang="en-US">
                <a:solidFill>
                  <a:srgbClr val="37305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730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3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8E6A3-5A9D-2649-8791-5F7AED4B48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2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D0827-FA89-6848-BE2C-20A161400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74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09650-6F5B-B84E-9D22-EE37B9B13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43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2" indent="0">
              <a:buNone/>
              <a:defRPr sz="2000"/>
            </a:lvl5pPr>
            <a:lvl6pPr marL="2285978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E8D3C-97BB-644A-A13C-A1EC9E067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69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B5C97-CEDE-4540-B042-6D80FAD18F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35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-339725"/>
            <a:ext cx="2055812" cy="6051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-339725"/>
            <a:ext cx="6018213" cy="6051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FE37DE-54D1-654B-9221-CEFD61CBAD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72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solidFill>
                  <a:srgbClr val="19196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96" indent="0" algn="ctr">
              <a:buNone/>
              <a:defRPr/>
            </a:lvl2pPr>
            <a:lvl3pPr marL="914391" indent="0" algn="ctr">
              <a:buNone/>
              <a:defRPr/>
            </a:lvl3pPr>
            <a:lvl4pPr marL="1371587" indent="0" algn="ctr">
              <a:buNone/>
              <a:defRPr/>
            </a:lvl4pPr>
            <a:lvl5pPr marL="1828782" indent="0" algn="ctr">
              <a:buNone/>
              <a:defRPr/>
            </a:lvl5pPr>
            <a:lvl6pPr marL="2285978" indent="0" algn="ctr">
              <a:buNone/>
              <a:defRPr/>
            </a:lvl6pPr>
            <a:lvl7pPr marL="2743173" indent="0" algn="ctr">
              <a:buNone/>
              <a:defRPr/>
            </a:lvl7pPr>
            <a:lvl8pPr marL="3200368" indent="0" algn="ctr">
              <a:buNone/>
              <a:defRPr/>
            </a:lvl8pPr>
            <a:lvl9pPr marL="36575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E530-3E2A-7240-84D3-6888A7CE5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2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xfrm>
            <a:off x="6858000" y="6248400"/>
            <a:ext cx="2130425" cy="473075"/>
          </a:xfrm>
        </p:spPr>
        <p:txBody>
          <a:bodyPr/>
          <a:lstStyle>
            <a:lvl1pPr>
              <a:buFont typeface="Times New Roman" charset="0"/>
              <a:buNone/>
              <a:defRPr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C24571C-B371-CC4A-8428-B01298E573C2}" type="slidenum">
              <a:rPr lang="en-US"/>
              <a:pPr>
                <a:defRPr/>
              </a:pPr>
              <a:t>‹#›</a:t>
            </a:fld>
            <a:r>
              <a:rPr lang="en-US"/>
              <a:t> of 12</a:t>
            </a:r>
          </a:p>
        </p:txBody>
      </p:sp>
    </p:spTree>
    <p:extLst>
      <p:ext uri="{BB962C8B-B14F-4D97-AF65-F5344CB8AC3E}">
        <p14:creationId xmlns:p14="http://schemas.microsoft.com/office/powerpoint/2010/main" val="2369152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6" indent="0">
              <a:buNone/>
              <a:defRPr sz="1800"/>
            </a:lvl2pPr>
            <a:lvl3pPr marL="914391" indent="0">
              <a:buNone/>
              <a:defRPr sz="1600"/>
            </a:lvl3pPr>
            <a:lvl4pPr marL="1371587" indent="0">
              <a:buNone/>
              <a:defRPr sz="1400"/>
            </a:lvl4pPr>
            <a:lvl5pPr marL="1828782" indent="0">
              <a:buNone/>
              <a:defRPr sz="1400"/>
            </a:lvl5pPr>
            <a:lvl6pPr marL="2285978" indent="0">
              <a:buNone/>
              <a:defRPr sz="1400"/>
            </a:lvl6pPr>
            <a:lvl7pPr marL="2743173" indent="0">
              <a:buNone/>
              <a:defRPr sz="1400"/>
            </a:lvl7pPr>
            <a:lvl8pPr marL="3200368" indent="0">
              <a:buNone/>
              <a:defRPr sz="1400"/>
            </a:lvl8pPr>
            <a:lvl9pPr marL="365756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A231B-5FB3-5A40-BE9D-42A9501D0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83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0"/>
            <a:ext cx="4037013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521AB-964B-6343-9853-22B16767F2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7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0" baseline="0"/>
            </a:lvl1pPr>
            <a:lvl2pPr>
              <a:defRPr sz="2400" b="0" baseline="0"/>
            </a:lvl2pPr>
            <a:lvl3pPr>
              <a:defRPr sz="2400" b="0" baseline="0"/>
            </a:lvl3pPr>
            <a:lvl4pPr>
              <a:defRPr sz="2400" b="0" baseline="0"/>
            </a:lvl4pPr>
            <a:lvl5pPr>
              <a:defRPr sz="2400" b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idx="10"/>
          </p:nvPr>
        </p:nvSpPr>
        <p:spPr>
          <a:xfrm>
            <a:off x="6858000" y="6248400"/>
            <a:ext cx="2130425" cy="473075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597E1196-C208-4942-9493-FBB4FA8EE65D}" type="slidenum">
              <a:rPr lang="en-US">
                <a:solidFill>
                  <a:srgbClr val="37305A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37305A"/>
                </a:solidFill>
              </a:rPr>
              <a:t> of 12</a:t>
            </a:r>
          </a:p>
        </p:txBody>
      </p:sp>
    </p:spTree>
    <p:extLst>
      <p:ext uri="{BB962C8B-B14F-4D97-AF65-F5344CB8AC3E}">
        <p14:creationId xmlns:p14="http://schemas.microsoft.com/office/powerpoint/2010/main" val="2400365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0D95B-840C-0D40-8AC9-68A719E9EF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19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25733-1B8F-5449-9ECF-042DB0F49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23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3069C-7532-0A4A-B02D-62BF9FBF5E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052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A5223-C332-5245-A96F-DC10F9F2F1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84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2" indent="0">
              <a:buNone/>
              <a:defRPr sz="2000"/>
            </a:lvl5pPr>
            <a:lvl6pPr marL="2285978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92C28-389E-D14B-B82F-305FC6877B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66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C00B1-3557-B143-BB4A-6D53182C13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24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-339725"/>
            <a:ext cx="2055812" cy="6051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-339725"/>
            <a:ext cx="6018213" cy="6051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B655C-271A-2642-B6AB-CDB6F2DA9D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302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9725"/>
            <a:ext cx="8226425" cy="1554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600200"/>
            <a:ext cx="4037013" cy="4111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00200"/>
            <a:ext cx="4037012" cy="197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732214"/>
            <a:ext cx="4037012" cy="1979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59861-D434-8847-B793-6F241F813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528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9725"/>
            <a:ext cx="8226425" cy="1554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BD444-948A-3A40-AE17-80DA105D5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5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1734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</p:cNvSpPr>
          <p:nvPr>
            <p:ph type="sldNum" idx="10"/>
          </p:nvPr>
        </p:nvSpPr>
        <p:spPr>
          <a:xfrm>
            <a:off x="3124200" y="6229350"/>
            <a:ext cx="2130425" cy="4730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0ADA3-3B2E-674C-87EF-02A693D51051}" type="slidenum">
              <a:rPr lang="en-US">
                <a:solidFill>
                  <a:srgbClr val="37305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730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6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96" indent="0" algn="ctr">
              <a:buNone/>
              <a:defRPr/>
            </a:lvl2pPr>
            <a:lvl3pPr marL="914391" indent="0" algn="ctr">
              <a:buNone/>
              <a:defRPr/>
            </a:lvl3pPr>
            <a:lvl4pPr marL="1371587" indent="0" algn="ctr">
              <a:buNone/>
              <a:defRPr/>
            </a:lvl4pPr>
            <a:lvl5pPr marL="1828782" indent="0" algn="ctr">
              <a:buNone/>
              <a:defRPr/>
            </a:lvl5pPr>
            <a:lvl6pPr marL="2285978" indent="0" algn="ctr">
              <a:buNone/>
              <a:defRPr/>
            </a:lvl6pPr>
            <a:lvl7pPr marL="2743173" indent="0" algn="ctr">
              <a:buNone/>
              <a:defRPr/>
            </a:lvl7pPr>
            <a:lvl8pPr marL="3200368" indent="0" algn="ctr">
              <a:buNone/>
              <a:defRPr/>
            </a:lvl8pPr>
            <a:lvl9pPr marL="36575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33859-65F5-8E40-9DFC-5B175AEDAA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62F200-F6D9-2D46-A00E-1F505AB0B7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4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6" indent="0">
              <a:buNone/>
              <a:defRPr sz="1800"/>
            </a:lvl2pPr>
            <a:lvl3pPr marL="914391" indent="0">
              <a:buNone/>
              <a:defRPr sz="1600"/>
            </a:lvl3pPr>
            <a:lvl4pPr marL="1371587" indent="0">
              <a:buNone/>
              <a:defRPr sz="1400"/>
            </a:lvl4pPr>
            <a:lvl5pPr marL="1828782" indent="0">
              <a:buNone/>
              <a:defRPr sz="1400"/>
            </a:lvl5pPr>
            <a:lvl6pPr marL="2285978" indent="0">
              <a:buNone/>
              <a:defRPr sz="1400"/>
            </a:lvl6pPr>
            <a:lvl7pPr marL="2743173" indent="0">
              <a:buNone/>
              <a:defRPr sz="1400"/>
            </a:lvl7pPr>
            <a:lvl8pPr marL="3200368" indent="0">
              <a:buNone/>
              <a:defRPr sz="1400"/>
            </a:lvl8pPr>
            <a:lvl9pPr marL="365756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41010-5A47-AB40-A4EA-9DE235338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0"/>
            <a:ext cx="4037013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11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149C1-44AA-5242-A964-C7EB3D6FE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1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3B17D-3999-ED48-88DF-2A4D697304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339725"/>
            <a:ext cx="82264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6425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solidFill>
                <a:srgbClr val="37305A"/>
              </a:solidFill>
              <a:cs typeface="Arial" charset="0"/>
            </a:endParaRPr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5791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solidFill>
                <a:srgbClr val="37305A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2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981" r:id="rId1"/>
    <p:sldLayoutId id="2147487982" r:id="rId2"/>
    <p:sldLayoutId id="2147487983" r:id="rId3"/>
    <p:sldLayoutId id="2147487984" r:id="rId4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/>
          <a:ea typeface="ＭＳ Ｐゴシック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>
          <a:solidFill>
            <a:srgbClr val="00264D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264D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>
          <a:solidFill>
            <a:srgbClr val="00264D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6pPr>
      <a:lvl7pPr marL="29718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7pPr>
      <a:lvl8pPr marL="3429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8pPr>
      <a:lvl9pPr marL="38862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16164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9" tIns="45714" rIns="91429" bIns="45714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55563"/>
            <a:ext cx="46355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381000" y="742950"/>
            <a:ext cx="8229600" cy="19050"/>
          </a:xfrm>
          <a:prstGeom prst="rect">
            <a:avLst/>
          </a:prstGeom>
          <a:solidFill>
            <a:srgbClr val="EED7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9" tIns="45714" rIns="91429" bIns="45714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3279775" y="762000"/>
            <a:ext cx="247808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89" tIns="46794" rIns="89989" bIns="46794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196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800" b="1">
                <a:solidFill>
                  <a:srgbClr val="FFFFFF"/>
                </a:solidFill>
                <a:latin typeface="Lucida Sans Unicode" charset="0"/>
                <a:cs typeface="Arial" charset="0"/>
              </a:rPr>
              <a:t>D u k e  S y s t e m s</a:t>
            </a: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rgbClr val="16164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9" tIns="45714" rIns="91429" bIns="45714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36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339725"/>
            <a:ext cx="8226425" cy="1554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989" tIns="46794" rIns="89989" bIns="46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the title text format</a:t>
            </a:r>
          </a:p>
        </p:txBody>
      </p:sp>
      <p:sp>
        <p:nvSpPr>
          <p:cNvPr id="1536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6425" cy="41116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989" tIns="46794" rIns="89989" bIns="46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4"/>
            <a:r>
              <a:rPr lang="en-US"/>
              <a:t>Sixth Outline Level</a:t>
            </a:r>
          </a:p>
          <a:p>
            <a:pPr lvl="4"/>
            <a:r>
              <a:rPr lang="en-US"/>
              <a:t>Seventh Outline Level</a:t>
            </a:r>
          </a:p>
          <a:p>
            <a:pPr lvl="4"/>
            <a:r>
              <a:rPr lang="en-US"/>
              <a:t>Eighth Outline Level</a:t>
            </a:r>
          </a:p>
          <a:p>
            <a:pPr lvl="4"/>
            <a:r>
              <a:rPr lang="en-US"/>
              <a:t>Ninth Outline Level</a:t>
            </a:r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9" tIns="45714" rIns="91429" bIns="45714" anchor="ctr"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9" tIns="45714" rIns="91429" bIns="45714" anchor="ctr"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0425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89989" tIns="46794" rIns="89989" bIns="46794" numCol="1" anchor="t" anchorCtr="0" compatLnSpc="1">
            <a:prstTxWarp prst="textNoShape">
              <a:avLst/>
            </a:prstTxWarp>
          </a:bodyPr>
          <a:lstStyle>
            <a:lvl1pPr algn="r" defTabSz="457196">
              <a:buClr>
                <a:srgbClr val="000000"/>
              </a:buClr>
              <a:buSzPct val="100000"/>
              <a:buFont typeface="Times New Roman" charset="0"/>
              <a:buNone/>
              <a:defRPr sz="1400">
                <a:solidFill>
                  <a:srgbClr val="000000"/>
                </a:solidFill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fld id="{A0FFA08A-5B16-464F-BA6A-775EF06C95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0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987" r:id="rId1"/>
    <p:sldLayoutId id="2147487988" r:id="rId2"/>
    <p:sldLayoutId id="2147487989" r:id="rId3"/>
    <p:sldLayoutId id="2147487990" r:id="rId4"/>
    <p:sldLayoutId id="2147487991" r:id="rId5"/>
    <p:sldLayoutId id="2147487992" r:id="rId6"/>
    <p:sldLayoutId id="2147487993" r:id="rId7"/>
    <p:sldLayoutId id="2147487994" r:id="rId8"/>
    <p:sldLayoutId id="2147487995" r:id="rId9"/>
    <p:sldLayoutId id="2147487996" r:id="rId10"/>
    <p:sldLayoutId id="2147487997" r:id="rId11"/>
  </p:sldLayoutIdLst>
  <p:hf sldNum="0" hdr="0" ftr="0" dt="0"/>
  <p:txStyles>
    <p:titleStyle>
      <a:lvl1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800">
          <a:solidFill>
            <a:srgbClr val="161645"/>
          </a:solidFill>
          <a:latin typeface="+mj-lt"/>
          <a:ea typeface="ＭＳ Ｐゴシック" charset="-128"/>
          <a:cs typeface="+mj-cs"/>
        </a:defRPr>
      </a:lvl1pPr>
      <a:lvl2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800">
          <a:solidFill>
            <a:srgbClr val="161645"/>
          </a:solidFill>
          <a:latin typeface="Gill Sans MT" pitchFamily="32" charset="0"/>
          <a:ea typeface="ＭＳ Ｐゴシック" charset="-128"/>
          <a:cs typeface="Arial" charset="0"/>
        </a:defRPr>
      </a:lvl2pPr>
      <a:lvl3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800">
          <a:solidFill>
            <a:srgbClr val="161645"/>
          </a:solidFill>
          <a:latin typeface="Gill Sans MT" pitchFamily="32" charset="0"/>
          <a:ea typeface="ＭＳ Ｐゴシック" charset="-128"/>
          <a:cs typeface="Arial" charset="0"/>
        </a:defRPr>
      </a:lvl3pPr>
      <a:lvl4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800">
          <a:solidFill>
            <a:srgbClr val="161645"/>
          </a:solidFill>
          <a:latin typeface="Gill Sans MT" pitchFamily="32" charset="0"/>
          <a:ea typeface="ＭＳ Ｐゴシック" charset="-128"/>
          <a:cs typeface="Arial" charset="0"/>
        </a:defRPr>
      </a:lvl4pPr>
      <a:lvl5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800">
          <a:solidFill>
            <a:srgbClr val="161645"/>
          </a:solidFill>
          <a:latin typeface="Gill Sans MT" pitchFamily="32" charset="0"/>
          <a:ea typeface="ＭＳ Ｐゴシック" charset="-128"/>
          <a:cs typeface="Arial" charset="0"/>
        </a:defRPr>
      </a:lvl5pPr>
      <a:lvl6pPr marL="2514575" indent="-228597" algn="l" defTabSz="457196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6pPr>
      <a:lvl7pPr marL="2971770" indent="-228597" algn="l" defTabSz="457196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7pPr>
      <a:lvl8pPr marL="3428966" indent="-228597" algn="l" defTabSz="457196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8pPr>
      <a:lvl9pPr marL="3886161" indent="-228597" algn="l" defTabSz="457196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9pPr>
    </p:titleStyle>
    <p:bodyStyle>
      <a:lvl1pPr marL="341313" indent="-341313" algn="l" defTabSz="455613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3600" b="1">
          <a:solidFill>
            <a:srgbClr val="161645"/>
          </a:solidFill>
          <a:latin typeface="+mn-lt"/>
          <a:ea typeface="ＭＳ Ｐゴシック" charset="-128"/>
          <a:cs typeface="+mn-cs"/>
        </a:defRPr>
      </a:lvl1pPr>
      <a:lvl2pPr marL="741363" indent="-284163" algn="l" defTabSz="45561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3200" b="1">
          <a:solidFill>
            <a:srgbClr val="6B6BCF"/>
          </a:solidFill>
          <a:latin typeface="+mn-lt"/>
          <a:ea typeface="ＭＳ Ｐゴシック" charset="-128"/>
          <a:cs typeface="+mn-cs"/>
        </a:defRPr>
      </a:lvl2pPr>
      <a:lvl3pPr marL="1141413" indent="-227013" algn="l" defTabSz="45561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800" b="1">
          <a:solidFill>
            <a:srgbClr val="6B6BCF"/>
          </a:solidFill>
          <a:latin typeface="+mn-lt"/>
          <a:ea typeface="ＭＳ Ｐゴシック" charset="-128"/>
          <a:cs typeface="+mn-cs"/>
        </a:defRPr>
      </a:lvl3pPr>
      <a:lvl4pPr marL="1598613" indent="-227013" algn="l" defTabSz="45561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400" b="1">
          <a:solidFill>
            <a:srgbClr val="6B6BCF"/>
          </a:solidFill>
          <a:latin typeface="+mn-lt"/>
          <a:ea typeface="ＭＳ Ｐゴシック" charset="-128"/>
          <a:cs typeface="+mn-cs"/>
        </a:defRPr>
      </a:lvl4pPr>
      <a:lvl5pPr marL="2055813" indent="-227013" algn="l" defTabSz="45561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400" b="1">
          <a:solidFill>
            <a:srgbClr val="6B6BCF"/>
          </a:solidFill>
          <a:latin typeface="+mn-lt"/>
          <a:ea typeface="ＭＳ Ｐゴシック" charset="-128"/>
          <a:cs typeface="+mn-cs"/>
        </a:defRPr>
      </a:lvl5pPr>
      <a:lvl6pPr marL="2514575" indent="-228597" algn="l" defTabSz="457196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6pPr>
      <a:lvl7pPr marL="2971770" indent="-228597" algn="l" defTabSz="457196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7pPr>
      <a:lvl8pPr marL="3428966" indent="-228597" algn="l" defTabSz="457196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8pPr>
      <a:lvl9pPr marL="3886161" indent="-228597" algn="l" defTabSz="457196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339725"/>
            <a:ext cx="8226425" cy="1554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989" tIns="46794" rIns="89989" bIns="46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6425" cy="41116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989" tIns="46794" rIns="89989" bIns="46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4"/>
            <a:r>
              <a:rPr lang="en-US"/>
              <a:t>Sixth Outline Level</a:t>
            </a:r>
          </a:p>
          <a:p>
            <a:pPr lvl="4"/>
            <a:r>
              <a:rPr lang="en-US"/>
              <a:t>Seventh Outline Level</a:t>
            </a:r>
          </a:p>
          <a:p>
            <a:pPr lvl="4"/>
            <a:r>
              <a:rPr lang="en-US"/>
              <a:t>Eighth Outline Level</a:t>
            </a:r>
          </a:p>
          <a:p>
            <a:pPr lvl="4"/>
            <a:r>
              <a:rPr lang="en-US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9" tIns="45714" rIns="91429" bIns="45714" anchor="ctr"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5613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800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5791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9" tIns="45714" rIns="91429" bIns="45714" anchor="ctr"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5613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800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3124200" y="6229350"/>
            <a:ext cx="2130425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89989" tIns="46794" rIns="89989" bIns="46794" numCol="1" anchor="t" anchorCtr="0" compatLnSpc="1">
            <a:prstTxWarp prst="textNoShape">
              <a:avLst/>
            </a:prstTxWarp>
          </a:bodyPr>
          <a:lstStyle>
            <a:lvl1pPr algn="r" defTabSz="457196">
              <a:buClr>
                <a:srgbClr val="000000"/>
              </a:buClr>
              <a:buSzPct val="100000"/>
              <a:buFont typeface="Times New Roman" charset="0"/>
              <a:buNone/>
              <a:defRPr sz="1400"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fld id="{724FCD50-430D-1349-82F6-750682815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5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999" r:id="rId1"/>
    <p:sldLayoutId id="2147488000" r:id="rId2"/>
    <p:sldLayoutId id="2147488001" r:id="rId3"/>
    <p:sldLayoutId id="2147488002" r:id="rId4"/>
    <p:sldLayoutId id="2147488003" r:id="rId5"/>
    <p:sldLayoutId id="2147488004" r:id="rId6"/>
    <p:sldLayoutId id="2147488005" r:id="rId7"/>
    <p:sldLayoutId id="2147488006" r:id="rId8"/>
    <p:sldLayoutId id="2147488007" r:id="rId9"/>
    <p:sldLayoutId id="2147488008" r:id="rId10"/>
    <p:sldLayoutId id="2147488009" r:id="rId11"/>
    <p:sldLayoutId id="2147488010" r:id="rId12"/>
    <p:sldLayoutId id="2147488011" r:id="rId13"/>
  </p:sldLayoutIdLst>
  <p:hf sldNum="0" hdr="0" ftr="0" dt="0"/>
  <p:txStyles>
    <p:titleStyle>
      <a:lvl1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/>
          <a:ea typeface="ＭＳ Ｐゴシック" charset="-128"/>
          <a:cs typeface="Arial"/>
        </a:defRPr>
      </a:lvl1pPr>
      <a:lvl2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2pPr>
      <a:lvl3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3pPr>
      <a:lvl4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4pPr>
      <a:lvl5pPr algn="l" defTabSz="45561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>
          <a:solidFill>
            <a:srgbClr val="161645"/>
          </a:solidFill>
          <a:latin typeface="Arial" charset="0"/>
          <a:ea typeface="ＭＳ Ｐゴシック" charset="-128"/>
          <a:cs typeface="Arial" charset="0"/>
        </a:defRPr>
      </a:lvl5pPr>
      <a:lvl6pPr marL="2514575" indent="-228597" algn="l" defTabSz="457196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6pPr>
      <a:lvl7pPr marL="2971770" indent="-228597" algn="l" defTabSz="457196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7pPr>
      <a:lvl8pPr marL="3428966" indent="-228597" algn="l" defTabSz="457196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8pPr>
      <a:lvl9pPr marL="3886161" indent="-228597" algn="l" defTabSz="457196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800">
          <a:solidFill>
            <a:srgbClr val="161645"/>
          </a:solidFill>
          <a:latin typeface="Gill Sans MT" pitchFamily="32" charset="0"/>
          <a:cs typeface="Arial" charset="0"/>
        </a:defRPr>
      </a:lvl9pPr>
    </p:titleStyle>
    <p:bodyStyle>
      <a:lvl1pPr marL="341313" indent="-341313" algn="l" defTabSz="455613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800" b="1">
          <a:solidFill>
            <a:srgbClr val="00264D"/>
          </a:solidFill>
          <a:latin typeface="Arial"/>
          <a:ea typeface="ＭＳ Ｐゴシック" charset="-128"/>
          <a:cs typeface="Arial"/>
        </a:defRPr>
      </a:lvl1pPr>
      <a:lvl2pPr marL="741363" indent="-284163" algn="l" defTabSz="45561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400" b="1">
          <a:solidFill>
            <a:srgbClr val="00264D"/>
          </a:solidFill>
          <a:latin typeface="Arial"/>
          <a:ea typeface="ＭＳ Ｐゴシック" charset="-128"/>
          <a:cs typeface="Arial"/>
        </a:defRPr>
      </a:lvl2pPr>
      <a:lvl3pPr marL="1141413" indent="-227013" algn="l" defTabSz="45561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 b="1">
          <a:solidFill>
            <a:srgbClr val="00264D"/>
          </a:solidFill>
          <a:latin typeface="Arial"/>
          <a:ea typeface="ＭＳ Ｐゴシック" charset="-128"/>
          <a:cs typeface="Arial"/>
        </a:defRPr>
      </a:lvl3pPr>
      <a:lvl4pPr marL="1598613" indent="-227013" algn="l" defTabSz="45561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4pPr>
      <a:lvl5pPr marL="2055813" indent="-227013" algn="l" defTabSz="45561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2200" b="1">
          <a:solidFill>
            <a:srgbClr val="00264D"/>
          </a:solidFill>
          <a:latin typeface="Arial"/>
          <a:ea typeface="ＭＳ Ｐゴシック" charset="-128"/>
          <a:cs typeface="Arial"/>
        </a:defRPr>
      </a:lvl5pPr>
      <a:lvl6pPr marL="2514575" indent="-228597" algn="l" defTabSz="457196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6pPr>
      <a:lvl7pPr marL="2971770" indent="-228597" algn="l" defTabSz="457196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7pPr>
      <a:lvl8pPr marL="3428966" indent="-228597" algn="l" defTabSz="457196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8pPr>
      <a:lvl9pPr marL="3886161" indent="-228597" algn="l" defTabSz="457196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6B6BC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companies/AAPL.O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ropublica.org/article/the-nsas-secret-campaign-to-crack-undermine-internet-encrypti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ext Box 1"/>
          <p:cNvSpPr txBox="1">
            <a:spLocks noChangeArrowheads="1"/>
          </p:cNvSpPr>
          <p:nvPr/>
        </p:nvSpPr>
        <p:spPr bwMode="auto">
          <a:xfrm>
            <a:off x="1066800" y="1524000"/>
            <a:ext cx="685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9" tIns="45714" rIns="91429" bIns="45714" anchor="ctr" anchorCtr="1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455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1" dirty="0">
                <a:solidFill>
                  <a:srgbClr val="161645"/>
                </a:solidFill>
                <a:latin typeface="Calibri" charset="0"/>
              </a:rPr>
              <a:t>Cyberwar: A Beginner’s Guide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61645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65890" name="Text Box 2"/>
          <p:cNvSpPr txBox="1">
            <a:spLocks noChangeArrowheads="1"/>
          </p:cNvSpPr>
          <p:nvPr/>
        </p:nvSpPr>
        <p:spPr bwMode="auto">
          <a:xfrm>
            <a:off x="381000" y="3581400"/>
            <a:ext cx="8458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9" tIns="45714" rIns="91429" bIns="45714" anchor="ctr" anchorCtr="1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455613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61645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Jeff Chase</a:t>
            </a:r>
          </a:p>
          <a:p>
            <a:pPr marL="0" marR="0" lvl="0" indent="0" algn="ctr" defTabSz="455613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61645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Duke University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51222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61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187450"/>
            <a:ext cx="6911975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6" name="Title 2"/>
          <p:cNvSpPr>
            <a:spLocks noGrp="1"/>
          </p:cNvSpPr>
          <p:nvPr>
            <p:ph type="title"/>
          </p:nvPr>
        </p:nvSpPr>
        <p:spPr>
          <a:xfrm>
            <a:off x="457200" y="-339725"/>
            <a:ext cx="8382000" cy="1554163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How not to authenticate an e-mail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778500"/>
            <a:ext cx="2159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9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Click on it?</a:t>
            </a:r>
          </a:p>
        </p:txBody>
      </p:sp>
      <p:pic>
        <p:nvPicPr>
          <p:cNvPr id="1454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5765800"/>
            <a:ext cx="2159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40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9144000" cy="652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4987"/>
            <a:ext cx="9144000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778500"/>
            <a:ext cx="2159000" cy="1079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609600"/>
            <a:ext cx="259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264D"/>
                </a:solidFill>
              </a:rPr>
              <a:t>Typically open with a</a:t>
            </a:r>
            <a:r>
              <a:rPr lang="en-US" b="1" dirty="0">
                <a:solidFill>
                  <a:srgbClr val="00264D"/>
                </a:solidFill>
              </a:rPr>
              <a:t> </a:t>
            </a:r>
            <a:r>
              <a:rPr lang="en-US" sz="2000" b="1" dirty="0">
                <a:solidFill>
                  <a:srgbClr val="00264D"/>
                </a:solidFill>
              </a:rPr>
              <a:t>spear phishing</a:t>
            </a:r>
            <a:r>
              <a:rPr lang="en-US" sz="2000" dirty="0">
                <a:solidFill>
                  <a:srgbClr val="00264D"/>
                </a:solidFill>
              </a:rPr>
              <a:t> attack containing a </a:t>
            </a:r>
            <a:r>
              <a:rPr lang="en-US" sz="2000" dirty="0" err="1">
                <a:solidFill>
                  <a:srgbClr val="00264D"/>
                </a:solidFill>
              </a:rPr>
              <a:t>trojan</a:t>
            </a:r>
            <a:r>
              <a:rPr lang="en-US" sz="2000" dirty="0">
                <a:solidFill>
                  <a:srgbClr val="00264D"/>
                </a:solidFill>
              </a:rPr>
              <a:t> horse</a:t>
            </a:r>
          </a:p>
        </p:txBody>
      </p:sp>
      <p:cxnSp>
        <p:nvCxnSpPr>
          <p:cNvPr id="5" name="Straight Connector 4"/>
          <p:cNvCxnSpPr>
            <a:stCxn id="4" idx="2"/>
          </p:cNvCxnSpPr>
          <p:nvPr/>
        </p:nvCxnSpPr>
        <p:spPr bwMode="auto">
          <a:xfrm>
            <a:off x="1905000" y="1994595"/>
            <a:ext cx="457200" cy="672405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981200" y="4724400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64D"/>
                </a:solidFill>
              </a:rPr>
              <a:t>Privilege escalation</a:t>
            </a:r>
          </a:p>
          <a:p>
            <a:pPr algn="ctr"/>
            <a:r>
              <a:rPr lang="en-US" sz="2000" dirty="0">
                <a:solidFill>
                  <a:srgbClr val="00264D"/>
                </a:solidFill>
              </a:rPr>
              <a:t>to compromise trusted software or accounts</a:t>
            </a:r>
          </a:p>
          <a:p>
            <a:pPr algn="ctr"/>
            <a:r>
              <a:rPr lang="en-US" sz="2000" dirty="0">
                <a:solidFill>
                  <a:srgbClr val="00264D"/>
                </a:solidFill>
              </a:rPr>
              <a:t>(e.g., pass-the-hash) </a:t>
            </a:r>
          </a:p>
        </p:txBody>
      </p:sp>
      <p:cxnSp>
        <p:nvCxnSpPr>
          <p:cNvPr id="9" name="Straight Connector 8"/>
          <p:cNvCxnSpPr>
            <a:stCxn id="8" idx="0"/>
          </p:cNvCxnSpPr>
          <p:nvPr/>
        </p:nvCxnSpPr>
        <p:spPr bwMode="auto">
          <a:xfrm flipV="1">
            <a:off x="3810000" y="3276600"/>
            <a:ext cx="1295400" cy="14478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6858000" y="1143000"/>
            <a:ext cx="609600" cy="1524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934200" y="533400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64D"/>
                </a:solidFill>
              </a:rPr>
              <a:t>Spread to other users or machines.</a:t>
            </a:r>
          </a:p>
        </p:txBody>
      </p:sp>
    </p:spTree>
    <p:extLst>
      <p:ext uri="{BB962C8B-B14F-4D97-AF65-F5344CB8AC3E}">
        <p14:creationId xmlns:p14="http://schemas.microsoft.com/office/powerpoint/2010/main" val="277123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2FC1-09F1-0C42-B4EE-F5D6DC52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Spread and escalate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AE7F6-87DA-104A-9C9F-2B2E6AA2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By worm</a:t>
            </a:r>
            <a:r>
              <a:rPr lang="en-US" dirty="0"/>
              <a:t>.  Infect new nodes on the target network.</a:t>
            </a:r>
          </a:p>
          <a:p>
            <a:pPr lvl="1"/>
            <a:r>
              <a:rPr lang="en-US" dirty="0" err="1"/>
              <a:t>StuxNet</a:t>
            </a:r>
            <a:r>
              <a:rPr lang="en-US" dirty="0"/>
              <a:t> RCE: MS08-067 (also used by </a:t>
            </a:r>
            <a:r>
              <a:rPr lang="en-US" dirty="0" err="1"/>
              <a:t>Conficker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Sandworm </a:t>
            </a:r>
            <a:r>
              <a:rPr lang="en-US" dirty="0" err="1"/>
              <a:t>Nyetna</a:t>
            </a:r>
            <a:r>
              <a:rPr lang="en-US" dirty="0"/>
              <a:t>: </a:t>
            </a:r>
            <a:r>
              <a:rPr lang="en-US" b="1" dirty="0" err="1"/>
              <a:t>EternalBlue</a:t>
            </a:r>
            <a:r>
              <a:rPr lang="en-US" dirty="0"/>
              <a:t> RCE</a:t>
            </a:r>
          </a:p>
          <a:p>
            <a:pPr marL="400050"/>
            <a:r>
              <a:rPr lang="en-US" b="1" dirty="0"/>
              <a:t>By privilege escalation.</a:t>
            </a:r>
            <a:r>
              <a:rPr lang="en-US" dirty="0"/>
              <a:t>  Obtain credentials for additional user accounts (e.g., root!) and log in remotely.</a:t>
            </a:r>
          </a:p>
          <a:p>
            <a:pPr lvl="1"/>
            <a:r>
              <a:rPr lang="en-US" b="1" dirty="0"/>
              <a:t>Pass-the-hash</a:t>
            </a:r>
            <a:r>
              <a:rPr lang="en-US" dirty="0"/>
              <a:t> attacks on Windows (e.g., </a:t>
            </a:r>
            <a:r>
              <a:rPr lang="en-US" dirty="0" err="1"/>
              <a:t>WDigest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E.g., tools with root can harvest password hashes out of memory of authentication services.  </a:t>
            </a:r>
          </a:p>
          <a:p>
            <a:pPr lvl="1"/>
            <a:r>
              <a:rPr lang="en-US" b="1" dirty="0" err="1"/>
              <a:t>Mimikatz</a:t>
            </a:r>
            <a:r>
              <a:rPr lang="en-US" dirty="0"/>
              <a:t>: hack tool with various credential exploits for MS-Windows, used in </a:t>
            </a:r>
            <a:r>
              <a:rPr lang="en-US" dirty="0" err="1"/>
              <a:t>DigiNotar</a:t>
            </a:r>
            <a:r>
              <a:rPr lang="en-US" dirty="0"/>
              <a:t> attack and others. 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4762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3924E-1572-8241-B5C0-FF145667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Pass-the-hash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E1EAF-54C8-F149-A4A2-631D25220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" t="3334" r="21631" b="16666"/>
          <a:stretch/>
        </p:blipFill>
        <p:spPr>
          <a:xfrm rot="5400000">
            <a:off x="1866899" y="-1485900"/>
            <a:ext cx="5410199" cy="8686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FCB82-510C-BD45-8149-DC3CA7FC1769}"/>
              </a:ext>
            </a:extLst>
          </p:cNvPr>
          <p:cNvSpPr txBox="1"/>
          <p:nvPr/>
        </p:nvSpPr>
        <p:spPr>
          <a:xfrm>
            <a:off x="914400" y="5638800"/>
            <a:ext cx="7845552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Pass-the-hash</a:t>
            </a:r>
            <a:r>
              <a:rPr lang="en-US" sz="1800" dirty="0"/>
              <a:t> malware harvests &lt;username, </a:t>
            </a:r>
            <a:r>
              <a:rPr lang="en-US" sz="1800" dirty="0" err="1"/>
              <a:t>pwdhash</a:t>
            </a:r>
            <a:r>
              <a:rPr lang="en-US" sz="1800" dirty="0"/>
              <a:t>&gt; credentials from a compromised system to gain their privilege elsewhere in the network.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C32F6-B85A-7141-B51E-DA9D9C2E3975}"/>
              </a:ext>
            </a:extLst>
          </p:cNvPr>
          <p:cNvSpPr txBox="1"/>
          <p:nvPr/>
        </p:nvSpPr>
        <p:spPr>
          <a:xfrm>
            <a:off x="6019800" y="1706563"/>
            <a:ext cx="2770634" cy="132343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MS-Windows networks use(d) password hashes to authenticate internally.  (???)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0EB983-5125-7544-B34C-AF32A283A125}"/>
              </a:ext>
            </a:extLst>
          </p:cNvPr>
          <p:cNvSpPr/>
          <p:nvPr/>
        </p:nvSpPr>
        <p:spPr>
          <a:xfrm>
            <a:off x="460248" y="6422887"/>
            <a:ext cx="7616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[https://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www.hacking-lab.com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misc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/downloads/event_2010/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daniel_stirnimann_pass_the_hash_attack.pdf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23836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79976A-CCC1-C84C-968D-38440327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4" y="5157787"/>
            <a:ext cx="7772400" cy="1362075"/>
          </a:xfrm>
        </p:spPr>
        <p:txBody>
          <a:bodyPr/>
          <a:lstStyle/>
          <a:p>
            <a:r>
              <a:rPr lang="en-US" dirty="0" err="1"/>
              <a:t>Cyberphysical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72F1B-130C-2944-B34D-E79F1607C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4" y="3657600"/>
            <a:ext cx="7772400" cy="1500187"/>
          </a:xfrm>
        </p:spPr>
        <p:txBody>
          <a:bodyPr/>
          <a:lstStyle/>
          <a:p>
            <a:r>
              <a:rPr lang="en-US" sz="3600" dirty="0"/>
              <a:t>Step 3</a:t>
            </a:r>
          </a:p>
          <a:p>
            <a:r>
              <a:rPr lang="en-US" dirty="0"/>
              <a:t>Let’s get</a:t>
            </a:r>
          </a:p>
        </p:txBody>
      </p:sp>
      <p:pic>
        <p:nvPicPr>
          <p:cNvPr id="6" name="Picture 4" descr="Lock And Key Icons - Download Free Vector Icons | Noun Project">
            <a:extLst>
              <a:ext uri="{FF2B5EF4-FFF2-40B4-BE49-F238E27FC236}">
                <a16:creationId xmlns:a16="http://schemas.microsoft.com/office/drawing/2014/main" id="{62B5434B-693D-7448-921D-7C12C6FF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8382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65557F-31B0-7D40-84A8-CE8DAA835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1655763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b="1" dirty="0">
                <a:solidFill>
                  <a:srgbClr val="003367"/>
                </a:solidFill>
              </a:rPr>
              <a:t>vulnerability</a:t>
            </a:r>
            <a:endParaRPr lang="en-US" sz="2000" b="1" dirty="0">
              <a:solidFill>
                <a:srgbClr val="003367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DCB899-BBEC-F84B-9DD5-506D43CF63B6}"/>
              </a:ext>
            </a:extLst>
          </p:cNvPr>
          <p:cNvCxnSpPr>
            <a:cxnSpLocks/>
          </p:cNvCxnSpPr>
          <p:nvPr/>
        </p:nvCxnSpPr>
        <p:spPr bwMode="auto">
          <a:xfrm>
            <a:off x="3098800" y="1886595"/>
            <a:ext cx="990600" cy="475605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0E783CA-7EC8-E24B-BEC5-A7BF62C57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316619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b="1" dirty="0">
                <a:solidFill>
                  <a:srgbClr val="003367"/>
                </a:solidFill>
              </a:rPr>
              <a:t>exploit</a:t>
            </a:r>
            <a:endParaRPr lang="en-US" sz="2000" b="1" dirty="0">
              <a:solidFill>
                <a:srgbClr val="003367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A76B05-537D-9D4C-A711-4EEE7C0CAFA3}"/>
              </a:ext>
            </a:extLst>
          </p:cNvPr>
          <p:cNvCxnSpPr>
            <a:cxnSpLocks/>
          </p:cNvCxnSpPr>
          <p:nvPr/>
        </p:nvCxnSpPr>
        <p:spPr bwMode="auto">
          <a:xfrm flipH="1">
            <a:off x="4775200" y="1655763"/>
            <a:ext cx="1168400" cy="614479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11" name="Picture 2" descr="CVE">
            <a:extLst>
              <a:ext uri="{FF2B5EF4-FFF2-40B4-BE49-F238E27FC236}">
                <a16:creationId xmlns:a16="http://schemas.microsoft.com/office/drawing/2014/main" id="{53A7C292-407D-7041-9D82-8A2F8BC2A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49046"/>
            <a:ext cx="19812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You're one of 22,802,117 people pwned in the db8151dd data breach -  Knoxville IT Support | JM Addington Technology Solutions">
            <a:extLst>
              <a:ext uri="{FF2B5EF4-FFF2-40B4-BE49-F238E27FC236}">
                <a16:creationId xmlns:a16="http://schemas.microsoft.com/office/drawing/2014/main" id="{A091B365-89DD-DD4A-88CC-DB37160E5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77123"/>
            <a:ext cx="1524000" cy="110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3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EAE2-FBC9-E54A-858F-E0515882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Stuxnet: </a:t>
            </a:r>
            <a:r>
              <a:rPr lang="en-US" sz="3600" dirty="0" err="1"/>
              <a:t>EquationGroup</a:t>
            </a:r>
            <a:r>
              <a:rPr lang="en-US" sz="3600" dirty="0"/>
              <a:t> 2008-10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9E434-71D1-7142-AE28-31A6778E6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6425" cy="41116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Windows worm/rootkit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Conceal self: rootkit lies dormant and undetected.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Spread within enterprise by RCEs—zero-day or older.</a:t>
            </a:r>
          </a:p>
          <a:p>
            <a:pPr lvl="1"/>
            <a:r>
              <a:rPr lang="en-US" dirty="0"/>
              <a:t>E.g., 4 including MS08-067—also used by </a:t>
            </a:r>
            <a:r>
              <a:rPr lang="en-US" dirty="0" err="1"/>
              <a:t>Conficker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Also spread across “air gaps” by USB drive.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Payload</a:t>
            </a:r>
            <a:r>
              <a:rPr lang="en-US" dirty="0"/>
              <a:t>: Search for nodes running Siemens PCS7/STEP7 industrial control software (SCADA).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Exfiltrate industrial info to external command nodes.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Attack/reprogram targeted devices when present.</a:t>
            </a:r>
          </a:p>
          <a:p>
            <a:pPr lvl="1"/>
            <a:r>
              <a:rPr lang="en-US" dirty="0"/>
              <a:t>Destroys 1000+ centrifuges for uranium enrichment at Iran Natanz facility: spin, wobble, self-destruct.</a:t>
            </a:r>
          </a:p>
        </p:txBody>
      </p:sp>
    </p:spTree>
    <p:extLst>
      <p:ext uri="{BB962C8B-B14F-4D97-AF65-F5344CB8AC3E}">
        <p14:creationId xmlns:p14="http://schemas.microsoft.com/office/powerpoint/2010/main" val="943102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B0C58-623C-2149-808D-9BC743CE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Stuxnet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5CE4DC-ECAE-DB4E-BD57-2F5E617BD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" y="401430"/>
            <a:ext cx="9080301" cy="50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F88309-7712-CD4F-9BE5-AFAA1A78A071}"/>
              </a:ext>
            </a:extLst>
          </p:cNvPr>
          <p:cNvSpPr/>
          <p:nvPr/>
        </p:nvSpPr>
        <p:spPr>
          <a:xfrm>
            <a:off x="441960" y="6081141"/>
            <a:ext cx="512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www.chappatte.com</a:t>
            </a:r>
            <a:r>
              <a:rPr lang="en-US" sz="1800" dirty="0"/>
              <a:t>/</a:t>
            </a:r>
            <a:r>
              <a:rPr lang="en-US" sz="1800" dirty="0" err="1"/>
              <a:t>en</a:t>
            </a:r>
            <a:r>
              <a:rPr lang="en-US" sz="1800" dirty="0"/>
              <a:t>/images/page/55/</a:t>
            </a:r>
          </a:p>
        </p:txBody>
      </p:sp>
    </p:spTree>
    <p:extLst>
      <p:ext uri="{BB962C8B-B14F-4D97-AF65-F5344CB8AC3E}">
        <p14:creationId xmlns:p14="http://schemas.microsoft.com/office/powerpoint/2010/main" val="1834727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714500"/>
            <a:ext cx="8140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7543800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TextBox 4"/>
          <p:cNvSpPr txBox="1">
            <a:spLocks noChangeArrowheads="1"/>
          </p:cNvSpPr>
          <p:nvPr/>
        </p:nvSpPr>
        <p:spPr bwMode="auto">
          <a:xfrm>
            <a:off x="152400" y="1219200"/>
            <a:ext cx="5945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3367"/>
                </a:solidFill>
              </a:rPr>
              <a:t>http://blogs.msdn.com/b/sdl/archive/2008/10/22/ms08-067.aspx</a:t>
            </a:r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1600200" y="2667000"/>
            <a:ext cx="3200400" cy="381000"/>
          </a:xfrm>
          <a:custGeom>
            <a:avLst/>
            <a:gdLst>
              <a:gd name="T0" fmla="*/ 1558608 w 1804908"/>
              <a:gd name="T1" fmla="*/ 145281 h 510567"/>
              <a:gd name="T2" fmla="*/ 1212251 w 1804908"/>
              <a:gd name="T3" fmla="*/ 87412 h 510567"/>
              <a:gd name="T4" fmla="*/ 1058314 w 1804908"/>
              <a:gd name="T5" fmla="*/ 48832 h 510567"/>
              <a:gd name="T6" fmla="*/ 1000589 w 1804908"/>
              <a:gd name="T7" fmla="*/ 29543 h 510567"/>
              <a:gd name="T8" fmla="*/ 865894 w 1804908"/>
              <a:gd name="T9" fmla="*/ 10253 h 510567"/>
              <a:gd name="T10" fmla="*/ 153937 w 1804908"/>
              <a:gd name="T11" fmla="*/ 68122 h 510567"/>
              <a:gd name="T12" fmla="*/ 96210 w 1804908"/>
              <a:gd name="T13" fmla="*/ 87412 h 510567"/>
              <a:gd name="T14" fmla="*/ 19242 w 1804908"/>
              <a:gd name="T15" fmla="*/ 125991 h 510567"/>
              <a:gd name="T16" fmla="*/ 0 w 1804908"/>
              <a:gd name="T17" fmla="*/ 183860 h 510567"/>
              <a:gd name="T18" fmla="*/ 19242 w 1804908"/>
              <a:gd name="T19" fmla="*/ 396046 h 510567"/>
              <a:gd name="T20" fmla="*/ 115452 w 1804908"/>
              <a:gd name="T21" fmla="*/ 473204 h 510567"/>
              <a:gd name="T22" fmla="*/ 442567 w 1804908"/>
              <a:gd name="T23" fmla="*/ 511784 h 510567"/>
              <a:gd name="T24" fmla="*/ 942862 w 1804908"/>
              <a:gd name="T25" fmla="*/ 492494 h 510567"/>
              <a:gd name="T26" fmla="*/ 1269978 w 1804908"/>
              <a:gd name="T27" fmla="*/ 473204 h 510567"/>
              <a:gd name="T28" fmla="*/ 1712546 w 1804908"/>
              <a:gd name="T29" fmla="*/ 453915 h 510567"/>
              <a:gd name="T30" fmla="*/ 1770271 w 1804908"/>
              <a:gd name="T31" fmla="*/ 415335 h 510567"/>
              <a:gd name="T32" fmla="*/ 1770271 w 1804908"/>
              <a:gd name="T33" fmla="*/ 241729 h 510567"/>
              <a:gd name="T34" fmla="*/ 1712546 w 1804908"/>
              <a:gd name="T35" fmla="*/ 183860 h 510567"/>
              <a:gd name="T36" fmla="*/ 1539366 w 1804908"/>
              <a:gd name="T37" fmla="*/ 106702 h 510567"/>
              <a:gd name="T38" fmla="*/ 1481641 w 1804908"/>
              <a:gd name="T39" fmla="*/ 87412 h 510567"/>
              <a:gd name="T40" fmla="*/ 1327704 w 1804908"/>
              <a:gd name="T41" fmla="*/ 87412 h 510567"/>
              <a:gd name="T42" fmla="*/ 1327704 w 1804908"/>
              <a:gd name="T43" fmla="*/ 87412 h 510567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4908"/>
              <a:gd name="T67" fmla="*/ 0 h 510567"/>
              <a:gd name="T68" fmla="*/ 1804908 w 1804908"/>
              <a:gd name="T69" fmla="*/ 510567 h 510567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4908" h="510567">
                <a:moveTo>
                  <a:pt x="1558472" y="144935"/>
                </a:moveTo>
                <a:cubicBezTo>
                  <a:pt x="1443030" y="125691"/>
                  <a:pt x="1327074" y="109310"/>
                  <a:pt x="1212145" y="87204"/>
                </a:cubicBezTo>
                <a:cubicBezTo>
                  <a:pt x="1160210" y="77215"/>
                  <a:pt x="1108395" y="65443"/>
                  <a:pt x="1058222" y="48716"/>
                </a:cubicBezTo>
                <a:cubicBezTo>
                  <a:pt x="1038982" y="42302"/>
                  <a:pt x="1020388" y="33451"/>
                  <a:pt x="1000501" y="29473"/>
                </a:cubicBezTo>
                <a:cubicBezTo>
                  <a:pt x="956032" y="20578"/>
                  <a:pt x="910712" y="16644"/>
                  <a:pt x="865818" y="10229"/>
                </a:cubicBezTo>
                <a:cubicBezTo>
                  <a:pt x="564078" y="28519"/>
                  <a:pt x="391739" y="0"/>
                  <a:pt x="153923" y="67960"/>
                </a:cubicBezTo>
                <a:cubicBezTo>
                  <a:pt x="134422" y="73533"/>
                  <a:pt x="114843" y="79214"/>
                  <a:pt x="96202" y="87204"/>
                </a:cubicBezTo>
                <a:cubicBezTo>
                  <a:pt x="69839" y="98504"/>
                  <a:pt x="44894" y="112862"/>
                  <a:pt x="19240" y="125691"/>
                </a:cubicBezTo>
                <a:cubicBezTo>
                  <a:pt x="12827" y="144935"/>
                  <a:pt x="0" y="163138"/>
                  <a:pt x="0" y="183423"/>
                </a:cubicBezTo>
                <a:cubicBezTo>
                  <a:pt x="0" y="254274"/>
                  <a:pt x="4397" y="325825"/>
                  <a:pt x="19240" y="395104"/>
                </a:cubicBezTo>
                <a:cubicBezTo>
                  <a:pt x="31002" y="450004"/>
                  <a:pt x="69077" y="462804"/>
                  <a:pt x="115442" y="472079"/>
                </a:cubicBezTo>
                <a:cubicBezTo>
                  <a:pt x="200513" y="489096"/>
                  <a:pt x="366197" y="502932"/>
                  <a:pt x="442529" y="510567"/>
                </a:cubicBezTo>
                <a:lnTo>
                  <a:pt x="942780" y="491323"/>
                </a:lnTo>
                <a:cubicBezTo>
                  <a:pt x="1051879" y="486248"/>
                  <a:pt x="1160785" y="477534"/>
                  <a:pt x="1269866" y="472079"/>
                </a:cubicBezTo>
                <a:lnTo>
                  <a:pt x="1712396" y="452836"/>
                </a:lnTo>
                <a:cubicBezTo>
                  <a:pt x="1731636" y="440007"/>
                  <a:pt x="1755672" y="432407"/>
                  <a:pt x="1770117" y="414348"/>
                </a:cubicBezTo>
                <a:cubicBezTo>
                  <a:pt x="1804908" y="370851"/>
                  <a:pt x="1786508" y="278040"/>
                  <a:pt x="1770117" y="241154"/>
                </a:cubicBezTo>
                <a:cubicBezTo>
                  <a:pt x="1759067" y="216286"/>
                  <a:pt x="1733300" y="200846"/>
                  <a:pt x="1712396" y="183423"/>
                </a:cubicBezTo>
                <a:cubicBezTo>
                  <a:pt x="1651415" y="132597"/>
                  <a:pt x="1623133" y="134420"/>
                  <a:pt x="1539232" y="106448"/>
                </a:cubicBezTo>
                <a:cubicBezTo>
                  <a:pt x="1519992" y="100033"/>
                  <a:pt x="1501792" y="87204"/>
                  <a:pt x="1481511" y="87204"/>
                </a:cubicBezTo>
                <a:lnTo>
                  <a:pt x="1327588" y="8720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defTabSz="91440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800" dirty="0">
              <a:ln>
                <a:solidFill>
                  <a:srgbClr val="FF0000"/>
                </a:solidFill>
              </a:ln>
              <a:solidFill>
                <a:srgbClr val="FF33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4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4E6C9C-C20D-B340-B16F-9BCE9004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Pathogens: Life in a petri dish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115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4165A6-F0A3-4948-AE96-2746122E8F53}"/>
              </a:ext>
            </a:extLst>
          </p:cNvPr>
          <p:cNvSpPr txBox="1"/>
          <p:nvPr/>
        </p:nvSpPr>
        <p:spPr>
          <a:xfrm>
            <a:off x="1295400" y="62484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xkcd.com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21902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593C-44BB-F341-9147-5755D04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Conficker</a:t>
            </a:r>
            <a:r>
              <a:rPr lang="en-US" sz="3600" dirty="0"/>
              <a:t> also used ms08-067 RCE </a:t>
            </a:r>
          </a:p>
        </p:txBody>
      </p:sp>
      <p:pic>
        <p:nvPicPr>
          <p:cNvPr id="4" name="Picture 3" descr="conficker.ti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8051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4168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F7AA-1E62-FA48-9BEF-CF0BEF55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Sandworm attacks on Ukraine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B09E-4620-4245-AECF-A76EB497E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7175"/>
            <a:ext cx="5714999" cy="4111625"/>
          </a:xfrm>
        </p:spPr>
        <p:txBody>
          <a:bodyPr/>
          <a:lstStyle/>
          <a:p>
            <a:r>
              <a:rPr lang="en-US" dirty="0"/>
              <a:t>Sequence of evolving attacks, e.g.:</a:t>
            </a:r>
          </a:p>
          <a:p>
            <a:pPr lvl="1"/>
            <a:r>
              <a:rPr lang="en-US" dirty="0"/>
              <a:t>“Christmas blackout” 2015</a:t>
            </a:r>
          </a:p>
          <a:p>
            <a:pPr lvl="1"/>
            <a:r>
              <a:rPr lang="en-US" dirty="0" err="1"/>
              <a:t>Telebot</a:t>
            </a:r>
            <a:r>
              <a:rPr lang="en-US" dirty="0"/>
              <a:t> blackout, 12/17/16</a:t>
            </a:r>
          </a:p>
          <a:p>
            <a:pPr lvl="1"/>
            <a:r>
              <a:rPr lang="en-US" dirty="0"/>
              <a:t>Constitution Day shutdown 2017</a:t>
            </a:r>
          </a:p>
          <a:p>
            <a:r>
              <a:rPr lang="en-US" dirty="0"/>
              <a:t>Attacks power grid:</a:t>
            </a:r>
          </a:p>
          <a:p>
            <a:pPr lvl="1"/>
            <a:r>
              <a:rPr lang="en-US" dirty="0"/>
              <a:t>Remote operator control (2015)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Industroyer</a:t>
            </a:r>
            <a:r>
              <a:rPr lang="en-US" dirty="0"/>
              <a:t>” </a:t>
            </a:r>
            <a:r>
              <a:rPr lang="en-US" dirty="0" err="1"/>
              <a:t>telebot</a:t>
            </a:r>
            <a:r>
              <a:rPr lang="en-US" dirty="0"/>
              <a:t> (2016): rapid-fire industrial control commands</a:t>
            </a:r>
          </a:p>
          <a:p>
            <a:r>
              <a:rPr lang="en-US" dirty="0"/>
              <a:t>Also “kills” computers to slow recovery</a:t>
            </a:r>
          </a:p>
          <a:p>
            <a:pPr lvl="1"/>
            <a:r>
              <a:rPr lang="en-US" dirty="0" err="1"/>
              <a:t>KillDisk</a:t>
            </a:r>
            <a:r>
              <a:rPr lang="en-US" dirty="0"/>
              <a:t> (2014-2015)</a:t>
            </a:r>
          </a:p>
          <a:p>
            <a:pPr lvl="1"/>
            <a:r>
              <a:rPr lang="en-US" dirty="0" err="1"/>
              <a:t>NotPetya</a:t>
            </a:r>
            <a:r>
              <a:rPr lang="en-US" dirty="0"/>
              <a:t> “ransomware” (2017)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andWorm hacking team exploited 0-day against NATOSecurity Affairs">
            <a:extLst>
              <a:ext uri="{FF2B5EF4-FFF2-40B4-BE49-F238E27FC236}">
                <a16:creationId xmlns:a16="http://schemas.microsoft.com/office/drawing/2014/main" id="{A1E0B183-7913-AF4D-8B42-258986311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325" y="5715000"/>
            <a:ext cx="2588075" cy="7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0760DA4-04EF-5F4E-B69D-9521CA864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10000" r="32500" b="11249"/>
          <a:stretch/>
        </p:blipFill>
        <p:spPr bwMode="auto">
          <a:xfrm>
            <a:off x="6297168" y="1600201"/>
            <a:ext cx="2652182" cy="397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537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2FC1-09F1-0C42-B4EE-F5D6DC52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NotPetya</a:t>
            </a:r>
            <a:r>
              <a:rPr lang="en-US" dirty="0"/>
              <a:t> (</a:t>
            </a:r>
            <a:r>
              <a:rPr lang="en-US" dirty="0" err="1"/>
              <a:t>Nyetna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AE7F6-87DA-104A-9C9F-2B2E6AA2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Inject by trojan horse on a legitimate software update.</a:t>
            </a:r>
          </a:p>
          <a:p>
            <a:pPr lvl="1"/>
            <a:r>
              <a:rPr lang="en-US" sz="2000" dirty="0"/>
              <a:t>Infected </a:t>
            </a:r>
            <a:r>
              <a:rPr lang="en-US" sz="2000" dirty="0" err="1"/>
              <a:t>M.E.Doc</a:t>
            </a:r>
            <a:r>
              <a:rPr lang="en-US" sz="2000" dirty="0"/>
              <a:t>: “Ukrainian Quicken” for enterprise accounting. </a:t>
            </a:r>
          </a:p>
          <a:p>
            <a:pPr lvl="1"/>
            <a:r>
              <a:rPr lang="en-US" sz="2000" dirty="0"/>
              <a:t>Spread by automated software updates to…everyone.</a:t>
            </a:r>
          </a:p>
          <a:p>
            <a:pPr lvl="1"/>
            <a:r>
              <a:rPr lang="en-US" sz="2000" dirty="0"/>
              <a:t>Distribute hidden command-and-control through web cookies on </a:t>
            </a:r>
            <a:r>
              <a:rPr lang="en-US" sz="2000" dirty="0" err="1"/>
              <a:t>M.E.Doc</a:t>
            </a:r>
            <a:r>
              <a:rPr lang="en-US" sz="2000" dirty="0"/>
              <a:t> sessions.  Launch on Ukraine Constitution Day 2017.</a:t>
            </a:r>
          </a:p>
          <a:p>
            <a:r>
              <a:rPr lang="en-US" dirty="0"/>
              <a:t>Spread within enterprise by multiple exploits:</a:t>
            </a:r>
          </a:p>
          <a:p>
            <a:pPr lvl="1"/>
            <a:r>
              <a:rPr lang="en-US" sz="2000" dirty="0" err="1"/>
              <a:t>MimiKatz</a:t>
            </a:r>
            <a:r>
              <a:rPr lang="en-US" sz="2000" dirty="0"/>
              <a:t> pass-the-hash</a:t>
            </a:r>
          </a:p>
          <a:p>
            <a:pPr lvl="1"/>
            <a:r>
              <a:rPr lang="en-US" sz="2000" b="1" dirty="0" err="1"/>
              <a:t>EternalBlue</a:t>
            </a:r>
            <a:r>
              <a:rPr lang="en-US" sz="2000" dirty="0"/>
              <a:t> RCE</a:t>
            </a:r>
          </a:p>
          <a:p>
            <a:r>
              <a:rPr lang="en-US" dirty="0"/>
              <a:t>Payload: Petya ransomware as a cover.</a:t>
            </a:r>
          </a:p>
          <a:p>
            <a:pPr lvl="1"/>
            <a:r>
              <a:rPr lang="en-US" sz="2000" dirty="0"/>
              <a:t>But no decryption </a:t>
            </a:r>
            <a:r>
              <a:rPr lang="en-US" sz="2000" dirty="0" err="1"/>
              <a:t>key</a:t>
            </a:r>
            <a:r>
              <a:rPr lang="en-US" sz="2000" dirty="0" err="1">
                <a:sym typeface="Wingdings" pitchFamily="2" charset="2"/>
              </a:rPr>
              <a:t>NotPetya</a:t>
            </a:r>
            <a:r>
              <a:rPr lang="en-US" sz="2000" dirty="0">
                <a:sym typeface="Wingdings" pitchFamily="2" charset="2"/>
              </a:rPr>
              <a:t>! Acts as </a:t>
            </a:r>
            <a:r>
              <a:rPr lang="en-US" sz="2000" dirty="0" err="1">
                <a:sym typeface="Wingdings" pitchFamily="2" charset="2"/>
              </a:rPr>
              <a:t>KillDisk</a:t>
            </a:r>
            <a:r>
              <a:rPr lang="en-US" sz="2000" dirty="0">
                <a:sym typeface="Wingdings" pitchFamily="2" charset="2"/>
              </a:rPr>
              <a:t>.</a:t>
            </a:r>
          </a:p>
          <a:p>
            <a:pPr lvl="1"/>
            <a:r>
              <a:rPr lang="en-US" sz="2000" dirty="0">
                <a:sym typeface="Wingdings" pitchFamily="2" charset="2"/>
              </a:rPr>
              <a:t>Unrepairable machines slow recovery.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andWorm hacking team exploited 0-day against NATOSecurity Affairs">
            <a:extLst>
              <a:ext uri="{FF2B5EF4-FFF2-40B4-BE49-F238E27FC236}">
                <a16:creationId xmlns:a16="http://schemas.microsoft.com/office/drawing/2014/main" id="{7C56FE41-2114-7240-83EC-393E925A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550" y="423918"/>
            <a:ext cx="2588075" cy="7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329E597-EC1A-5642-945C-CDA286D1C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10000" r="32500" b="11249"/>
          <a:stretch/>
        </p:blipFill>
        <p:spPr bwMode="auto">
          <a:xfrm>
            <a:off x="7389587" y="3989261"/>
            <a:ext cx="1405550" cy="21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031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07B78-D5A2-674A-972E-0BFF567A7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0" y="0"/>
            <a:ext cx="8851260" cy="6858000"/>
          </a:xfrm>
          <a:prstGeom prst="rect">
            <a:avLst/>
          </a:prstGeom>
        </p:spPr>
      </p:pic>
      <p:pic>
        <p:nvPicPr>
          <p:cNvPr id="3" name="Picture 2" descr="SandWorm hacking team exploited 0-day against NATOSecurity Affairs">
            <a:extLst>
              <a:ext uri="{FF2B5EF4-FFF2-40B4-BE49-F238E27FC236}">
                <a16:creationId xmlns:a16="http://schemas.microsoft.com/office/drawing/2014/main" id="{3064AE5C-B286-C040-BE8F-34E2A7B57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588075" cy="7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03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2E41F7-C685-994B-A5B7-6354C9B3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Issue: software supply chain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CFB35F-7A26-A949-8EAA-55229832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0"/>
            <a:ext cx="5638799" cy="4111625"/>
          </a:xfrm>
        </p:spPr>
        <p:txBody>
          <a:bodyPr/>
          <a:lstStyle/>
          <a:p>
            <a:r>
              <a:rPr lang="en-US" b="1" dirty="0"/>
              <a:t>Where did you get those tools?</a:t>
            </a:r>
          </a:p>
          <a:p>
            <a:r>
              <a:rPr lang="en-US" dirty="0"/>
              <a:t>Enterprises you trust might be subverted to attack you.</a:t>
            </a:r>
          </a:p>
          <a:p>
            <a:r>
              <a:rPr lang="en-US" dirty="0"/>
              <a:t>With or without their knowledge and consent?  Who knows? 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NotPetya</a:t>
            </a:r>
            <a:r>
              <a:rPr lang="en-US" dirty="0"/>
              <a:t> trojan in commercial software updates.</a:t>
            </a:r>
          </a:p>
          <a:p>
            <a:r>
              <a:rPr lang="en-US" dirty="0"/>
              <a:t>Vulnerabilities in libraries and tools can spread far and wide.</a:t>
            </a:r>
          </a:p>
          <a:p>
            <a:pPr lvl="1"/>
            <a:r>
              <a:rPr lang="en-US" dirty="0"/>
              <a:t>Example: Ripple20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5DA52-5354-624A-A1B6-9E7DB951A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39" y="1696325"/>
            <a:ext cx="2677771" cy="3465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A2AD8F-96FA-4640-920E-C8E2E51861BE}"/>
              </a:ext>
            </a:extLst>
          </p:cNvPr>
          <p:cNvSpPr txBox="1"/>
          <p:nvPr/>
        </p:nvSpPr>
        <p:spPr>
          <a:xfrm>
            <a:off x="6869544" y="1600200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Summer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07DFB1-73C1-3544-8F3B-97874CF92EDE}"/>
              </a:ext>
            </a:extLst>
          </p:cNvPr>
          <p:cNvSpPr/>
          <p:nvPr/>
        </p:nvSpPr>
        <p:spPr>
          <a:xfrm>
            <a:off x="4637568" y="58094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www.atlanticcouncil.org</a:t>
            </a:r>
            <a:r>
              <a:rPr lang="en-US" sz="1200" dirty="0"/>
              <a:t>/programs/</a:t>
            </a:r>
            <a:r>
              <a:rPr lang="en-US" sz="1200" dirty="0" err="1"/>
              <a:t>scowcroft</a:t>
            </a:r>
            <a:r>
              <a:rPr lang="en-US" sz="1200" dirty="0"/>
              <a:t>-center-for-strategy-and-security/cyber-statecraft-initiative/breaking-trust/</a:t>
            </a:r>
          </a:p>
        </p:txBody>
      </p:sp>
    </p:spTree>
    <p:extLst>
      <p:ext uri="{BB962C8B-B14F-4D97-AF65-F5344CB8AC3E}">
        <p14:creationId xmlns:p14="http://schemas.microsoft.com/office/powerpoint/2010/main" val="4162314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1547D-D793-7F48-8D22-6C08345A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B5448-EDFF-AA41-B68C-41ACB31C3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4"/>
          <a:stretch/>
        </p:blipFill>
        <p:spPr>
          <a:xfrm>
            <a:off x="0" y="342516"/>
            <a:ext cx="9144000" cy="4839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F0B8C-5677-EE42-A8FF-056F299E2F27}"/>
              </a:ext>
            </a:extLst>
          </p:cNvPr>
          <p:cNvSpPr/>
          <p:nvPr/>
        </p:nvSpPr>
        <p:spPr>
          <a:xfrm>
            <a:off x="76200" y="396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www.jsof-tech.com</a:t>
            </a:r>
            <a:r>
              <a:rPr lang="en-US" sz="1600" dirty="0"/>
              <a:t>/ripple20/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1058B-52FD-6547-99C7-FD14CD1F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74853"/>
            <a:ext cx="3578225" cy="1577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A2DD1-9061-4448-918B-97353D63C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057" y="5099050"/>
            <a:ext cx="3239675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93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9296400" cy="625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6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4709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13" y="4419600"/>
            <a:ext cx="688498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714500"/>
            <a:ext cx="80676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Box 4"/>
          <p:cNvSpPr txBox="1">
            <a:spLocks noChangeArrowheads="1"/>
          </p:cNvSpPr>
          <p:nvPr/>
        </p:nvSpPr>
        <p:spPr bwMode="auto">
          <a:xfrm>
            <a:off x="1676400" y="4114800"/>
            <a:ext cx="1527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3367"/>
                </a:solidFill>
              </a:rPr>
              <a:t>Reuters, June 2012</a:t>
            </a:r>
          </a:p>
        </p:txBody>
      </p:sp>
      <p:sp>
        <p:nvSpPr>
          <p:cNvPr id="146437" name="TextBox 5"/>
          <p:cNvSpPr txBox="1">
            <a:spLocks noChangeArrowheads="1"/>
          </p:cNvSpPr>
          <p:nvPr/>
        </p:nvSpPr>
        <p:spPr bwMode="auto">
          <a:xfrm>
            <a:off x="4495800" y="3505200"/>
            <a:ext cx="1690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3367"/>
                </a:solidFill>
              </a:rPr>
              <a:t>wired.com, June 2012</a:t>
            </a:r>
          </a:p>
        </p:txBody>
      </p:sp>
      <p:pic>
        <p:nvPicPr>
          <p:cNvPr id="14643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48200"/>
            <a:ext cx="9906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4"/>
          <p:cNvSpPr>
            <a:spLocks noChangeArrowheads="1"/>
          </p:cNvSpPr>
          <p:nvPr/>
        </p:nvSpPr>
        <p:spPr bwMode="auto">
          <a:xfrm>
            <a:off x="1676400" y="4343400"/>
            <a:ext cx="7010400" cy="571500"/>
          </a:xfrm>
          <a:custGeom>
            <a:avLst/>
            <a:gdLst>
              <a:gd name="T0" fmla="*/ 1558608 w 1804908"/>
              <a:gd name="T1" fmla="*/ 145281 h 510567"/>
              <a:gd name="T2" fmla="*/ 1212251 w 1804908"/>
              <a:gd name="T3" fmla="*/ 87412 h 510567"/>
              <a:gd name="T4" fmla="*/ 1058314 w 1804908"/>
              <a:gd name="T5" fmla="*/ 48832 h 510567"/>
              <a:gd name="T6" fmla="*/ 1000589 w 1804908"/>
              <a:gd name="T7" fmla="*/ 29543 h 510567"/>
              <a:gd name="T8" fmla="*/ 865894 w 1804908"/>
              <a:gd name="T9" fmla="*/ 10253 h 510567"/>
              <a:gd name="T10" fmla="*/ 153937 w 1804908"/>
              <a:gd name="T11" fmla="*/ 68122 h 510567"/>
              <a:gd name="T12" fmla="*/ 96210 w 1804908"/>
              <a:gd name="T13" fmla="*/ 87412 h 510567"/>
              <a:gd name="T14" fmla="*/ 19242 w 1804908"/>
              <a:gd name="T15" fmla="*/ 125991 h 510567"/>
              <a:gd name="T16" fmla="*/ 0 w 1804908"/>
              <a:gd name="T17" fmla="*/ 183860 h 510567"/>
              <a:gd name="T18" fmla="*/ 19242 w 1804908"/>
              <a:gd name="T19" fmla="*/ 396046 h 510567"/>
              <a:gd name="T20" fmla="*/ 115452 w 1804908"/>
              <a:gd name="T21" fmla="*/ 473204 h 510567"/>
              <a:gd name="T22" fmla="*/ 442567 w 1804908"/>
              <a:gd name="T23" fmla="*/ 511784 h 510567"/>
              <a:gd name="T24" fmla="*/ 942862 w 1804908"/>
              <a:gd name="T25" fmla="*/ 492494 h 510567"/>
              <a:gd name="T26" fmla="*/ 1269978 w 1804908"/>
              <a:gd name="T27" fmla="*/ 473204 h 510567"/>
              <a:gd name="T28" fmla="*/ 1712546 w 1804908"/>
              <a:gd name="T29" fmla="*/ 453915 h 510567"/>
              <a:gd name="T30" fmla="*/ 1770271 w 1804908"/>
              <a:gd name="T31" fmla="*/ 415335 h 510567"/>
              <a:gd name="T32" fmla="*/ 1770271 w 1804908"/>
              <a:gd name="T33" fmla="*/ 241729 h 510567"/>
              <a:gd name="T34" fmla="*/ 1712546 w 1804908"/>
              <a:gd name="T35" fmla="*/ 183860 h 510567"/>
              <a:gd name="T36" fmla="*/ 1539366 w 1804908"/>
              <a:gd name="T37" fmla="*/ 106702 h 510567"/>
              <a:gd name="T38" fmla="*/ 1481641 w 1804908"/>
              <a:gd name="T39" fmla="*/ 87412 h 510567"/>
              <a:gd name="T40" fmla="*/ 1327704 w 1804908"/>
              <a:gd name="T41" fmla="*/ 87412 h 510567"/>
              <a:gd name="T42" fmla="*/ 1327704 w 1804908"/>
              <a:gd name="T43" fmla="*/ 87412 h 510567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4908"/>
              <a:gd name="T67" fmla="*/ 0 h 510567"/>
              <a:gd name="T68" fmla="*/ 1804908 w 1804908"/>
              <a:gd name="T69" fmla="*/ 510567 h 510567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4908" h="510567">
                <a:moveTo>
                  <a:pt x="1558472" y="144935"/>
                </a:moveTo>
                <a:cubicBezTo>
                  <a:pt x="1443030" y="125691"/>
                  <a:pt x="1327074" y="109310"/>
                  <a:pt x="1212145" y="87204"/>
                </a:cubicBezTo>
                <a:cubicBezTo>
                  <a:pt x="1160210" y="77215"/>
                  <a:pt x="1108395" y="65443"/>
                  <a:pt x="1058222" y="48716"/>
                </a:cubicBezTo>
                <a:cubicBezTo>
                  <a:pt x="1038982" y="42302"/>
                  <a:pt x="1020388" y="33451"/>
                  <a:pt x="1000501" y="29473"/>
                </a:cubicBezTo>
                <a:cubicBezTo>
                  <a:pt x="956032" y="20578"/>
                  <a:pt x="910712" y="16644"/>
                  <a:pt x="865818" y="10229"/>
                </a:cubicBezTo>
                <a:cubicBezTo>
                  <a:pt x="564078" y="28519"/>
                  <a:pt x="391739" y="0"/>
                  <a:pt x="153923" y="67960"/>
                </a:cubicBezTo>
                <a:cubicBezTo>
                  <a:pt x="134422" y="73533"/>
                  <a:pt x="114843" y="79214"/>
                  <a:pt x="96202" y="87204"/>
                </a:cubicBezTo>
                <a:cubicBezTo>
                  <a:pt x="69839" y="98504"/>
                  <a:pt x="44894" y="112862"/>
                  <a:pt x="19240" y="125691"/>
                </a:cubicBezTo>
                <a:cubicBezTo>
                  <a:pt x="12827" y="144935"/>
                  <a:pt x="0" y="163138"/>
                  <a:pt x="0" y="183423"/>
                </a:cubicBezTo>
                <a:cubicBezTo>
                  <a:pt x="0" y="254274"/>
                  <a:pt x="4397" y="325825"/>
                  <a:pt x="19240" y="395104"/>
                </a:cubicBezTo>
                <a:cubicBezTo>
                  <a:pt x="31002" y="450004"/>
                  <a:pt x="69077" y="462804"/>
                  <a:pt x="115442" y="472079"/>
                </a:cubicBezTo>
                <a:cubicBezTo>
                  <a:pt x="200513" y="489096"/>
                  <a:pt x="366197" y="502932"/>
                  <a:pt x="442529" y="510567"/>
                </a:cubicBezTo>
                <a:lnTo>
                  <a:pt x="942780" y="491323"/>
                </a:lnTo>
                <a:cubicBezTo>
                  <a:pt x="1051879" y="486248"/>
                  <a:pt x="1160785" y="477534"/>
                  <a:pt x="1269866" y="472079"/>
                </a:cubicBezTo>
                <a:lnTo>
                  <a:pt x="1712396" y="452836"/>
                </a:lnTo>
                <a:cubicBezTo>
                  <a:pt x="1731636" y="440007"/>
                  <a:pt x="1755672" y="432407"/>
                  <a:pt x="1770117" y="414348"/>
                </a:cubicBezTo>
                <a:cubicBezTo>
                  <a:pt x="1804908" y="370851"/>
                  <a:pt x="1786508" y="278040"/>
                  <a:pt x="1770117" y="241154"/>
                </a:cubicBezTo>
                <a:cubicBezTo>
                  <a:pt x="1759067" y="216286"/>
                  <a:pt x="1733300" y="200846"/>
                  <a:pt x="1712396" y="183423"/>
                </a:cubicBezTo>
                <a:cubicBezTo>
                  <a:pt x="1651415" y="132597"/>
                  <a:pt x="1623133" y="134420"/>
                  <a:pt x="1539232" y="106448"/>
                </a:cubicBezTo>
                <a:cubicBezTo>
                  <a:pt x="1519992" y="100033"/>
                  <a:pt x="1501792" y="87204"/>
                  <a:pt x="1481511" y="87204"/>
                </a:cubicBezTo>
                <a:lnTo>
                  <a:pt x="1327588" y="8720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defTabSz="91440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800" dirty="0">
              <a:ln>
                <a:solidFill>
                  <a:srgbClr val="FF0000"/>
                </a:solidFill>
              </a:ln>
              <a:solidFill>
                <a:srgbClr val="FF33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eeform 4"/>
          <p:cNvSpPr>
            <a:spLocks noChangeArrowheads="1"/>
          </p:cNvSpPr>
          <p:nvPr/>
        </p:nvSpPr>
        <p:spPr bwMode="auto">
          <a:xfrm>
            <a:off x="1676400" y="5638800"/>
            <a:ext cx="7239000" cy="1066800"/>
          </a:xfrm>
          <a:custGeom>
            <a:avLst/>
            <a:gdLst>
              <a:gd name="T0" fmla="*/ 1558608 w 1804908"/>
              <a:gd name="T1" fmla="*/ 145281 h 510567"/>
              <a:gd name="T2" fmla="*/ 1212251 w 1804908"/>
              <a:gd name="T3" fmla="*/ 87412 h 510567"/>
              <a:gd name="T4" fmla="*/ 1058314 w 1804908"/>
              <a:gd name="T5" fmla="*/ 48832 h 510567"/>
              <a:gd name="T6" fmla="*/ 1000589 w 1804908"/>
              <a:gd name="T7" fmla="*/ 29543 h 510567"/>
              <a:gd name="T8" fmla="*/ 865894 w 1804908"/>
              <a:gd name="T9" fmla="*/ 10253 h 510567"/>
              <a:gd name="T10" fmla="*/ 153937 w 1804908"/>
              <a:gd name="T11" fmla="*/ 68122 h 510567"/>
              <a:gd name="T12" fmla="*/ 96210 w 1804908"/>
              <a:gd name="T13" fmla="*/ 87412 h 510567"/>
              <a:gd name="T14" fmla="*/ 19242 w 1804908"/>
              <a:gd name="T15" fmla="*/ 125991 h 510567"/>
              <a:gd name="T16" fmla="*/ 0 w 1804908"/>
              <a:gd name="T17" fmla="*/ 183860 h 510567"/>
              <a:gd name="T18" fmla="*/ 19242 w 1804908"/>
              <a:gd name="T19" fmla="*/ 396046 h 510567"/>
              <a:gd name="T20" fmla="*/ 115452 w 1804908"/>
              <a:gd name="T21" fmla="*/ 473204 h 510567"/>
              <a:gd name="T22" fmla="*/ 442567 w 1804908"/>
              <a:gd name="T23" fmla="*/ 511784 h 510567"/>
              <a:gd name="T24" fmla="*/ 942862 w 1804908"/>
              <a:gd name="T25" fmla="*/ 492494 h 510567"/>
              <a:gd name="T26" fmla="*/ 1269978 w 1804908"/>
              <a:gd name="T27" fmla="*/ 473204 h 510567"/>
              <a:gd name="T28" fmla="*/ 1712546 w 1804908"/>
              <a:gd name="T29" fmla="*/ 453915 h 510567"/>
              <a:gd name="T30" fmla="*/ 1770271 w 1804908"/>
              <a:gd name="T31" fmla="*/ 415335 h 510567"/>
              <a:gd name="T32" fmla="*/ 1770271 w 1804908"/>
              <a:gd name="T33" fmla="*/ 241729 h 510567"/>
              <a:gd name="T34" fmla="*/ 1712546 w 1804908"/>
              <a:gd name="T35" fmla="*/ 183860 h 510567"/>
              <a:gd name="T36" fmla="*/ 1539366 w 1804908"/>
              <a:gd name="T37" fmla="*/ 106702 h 510567"/>
              <a:gd name="T38" fmla="*/ 1481641 w 1804908"/>
              <a:gd name="T39" fmla="*/ 87412 h 510567"/>
              <a:gd name="T40" fmla="*/ 1327704 w 1804908"/>
              <a:gd name="T41" fmla="*/ 87412 h 510567"/>
              <a:gd name="T42" fmla="*/ 1327704 w 1804908"/>
              <a:gd name="T43" fmla="*/ 87412 h 510567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4908"/>
              <a:gd name="T67" fmla="*/ 0 h 510567"/>
              <a:gd name="T68" fmla="*/ 1804908 w 1804908"/>
              <a:gd name="T69" fmla="*/ 510567 h 510567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4908" h="510567">
                <a:moveTo>
                  <a:pt x="1558472" y="144935"/>
                </a:moveTo>
                <a:cubicBezTo>
                  <a:pt x="1443030" y="125691"/>
                  <a:pt x="1327074" y="109310"/>
                  <a:pt x="1212145" y="87204"/>
                </a:cubicBezTo>
                <a:cubicBezTo>
                  <a:pt x="1160210" y="77215"/>
                  <a:pt x="1108395" y="65443"/>
                  <a:pt x="1058222" y="48716"/>
                </a:cubicBezTo>
                <a:cubicBezTo>
                  <a:pt x="1038982" y="42302"/>
                  <a:pt x="1020388" y="33451"/>
                  <a:pt x="1000501" y="29473"/>
                </a:cubicBezTo>
                <a:cubicBezTo>
                  <a:pt x="956032" y="20578"/>
                  <a:pt x="910712" y="16644"/>
                  <a:pt x="865818" y="10229"/>
                </a:cubicBezTo>
                <a:cubicBezTo>
                  <a:pt x="564078" y="28519"/>
                  <a:pt x="391739" y="0"/>
                  <a:pt x="153923" y="67960"/>
                </a:cubicBezTo>
                <a:cubicBezTo>
                  <a:pt x="134422" y="73533"/>
                  <a:pt x="114843" y="79214"/>
                  <a:pt x="96202" y="87204"/>
                </a:cubicBezTo>
                <a:cubicBezTo>
                  <a:pt x="69839" y="98504"/>
                  <a:pt x="44894" y="112862"/>
                  <a:pt x="19240" y="125691"/>
                </a:cubicBezTo>
                <a:cubicBezTo>
                  <a:pt x="12827" y="144935"/>
                  <a:pt x="0" y="163138"/>
                  <a:pt x="0" y="183423"/>
                </a:cubicBezTo>
                <a:cubicBezTo>
                  <a:pt x="0" y="254274"/>
                  <a:pt x="4397" y="325825"/>
                  <a:pt x="19240" y="395104"/>
                </a:cubicBezTo>
                <a:cubicBezTo>
                  <a:pt x="31002" y="450004"/>
                  <a:pt x="69077" y="462804"/>
                  <a:pt x="115442" y="472079"/>
                </a:cubicBezTo>
                <a:cubicBezTo>
                  <a:pt x="200513" y="489096"/>
                  <a:pt x="366197" y="502932"/>
                  <a:pt x="442529" y="510567"/>
                </a:cubicBezTo>
                <a:lnTo>
                  <a:pt x="942780" y="491323"/>
                </a:lnTo>
                <a:cubicBezTo>
                  <a:pt x="1051879" y="486248"/>
                  <a:pt x="1160785" y="477534"/>
                  <a:pt x="1269866" y="472079"/>
                </a:cubicBezTo>
                <a:lnTo>
                  <a:pt x="1712396" y="452836"/>
                </a:lnTo>
                <a:cubicBezTo>
                  <a:pt x="1731636" y="440007"/>
                  <a:pt x="1755672" y="432407"/>
                  <a:pt x="1770117" y="414348"/>
                </a:cubicBezTo>
                <a:cubicBezTo>
                  <a:pt x="1804908" y="370851"/>
                  <a:pt x="1786508" y="278040"/>
                  <a:pt x="1770117" y="241154"/>
                </a:cubicBezTo>
                <a:cubicBezTo>
                  <a:pt x="1759067" y="216286"/>
                  <a:pt x="1733300" y="200846"/>
                  <a:pt x="1712396" y="183423"/>
                </a:cubicBezTo>
                <a:cubicBezTo>
                  <a:pt x="1651415" y="132597"/>
                  <a:pt x="1623133" y="134420"/>
                  <a:pt x="1539232" y="106448"/>
                </a:cubicBezTo>
                <a:cubicBezTo>
                  <a:pt x="1519992" y="100033"/>
                  <a:pt x="1501792" y="87204"/>
                  <a:pt x="1481511" y="87204"/>
                </a:cubicBezTo>
                <a:lnTo>
                  <a:pt x="1327588" y="8720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defTabSz="91440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800" dirty="0">
              <a:ln>
                <a:solidFill>
                  <a:srgbClr val="FF0000"/>
                </a:solidFill>
              </a:ln>
              <a:solidFill>
                <a:srgbClr val="FF33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005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B21F-67C1-9443-ADFF-FEF4EE76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Issue: government zero-days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E81D-CB13-2544-B863-EE3C9A27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a government obtains a zero-day?</a:t>
            </a:r>
          </a:p>
          <a:p>
            <a:pPr lvl="1"/>
            <a:r>
              <a:rPr lang="en-US" dirty="0"/>
              <a:t>E.g., a vulnerability in software used by civilians, possibly commercial software used in enterprises.</a:t>
            </a:r>
          </a:p>
          <a:p>
            <a:r>
              <a:rPr lang="en-US" b="1" dirty="0"/>
              <a:t>Option 1: Disclose it?</a:t>
            </a:r>
          </a:p>
          <a:p>
            <a:pPr lvl="1"/>
            <a:r>
              <a:rPr lang="en-US" dirty="0"/>
              <a:t>The right thing to do, right?  The vendors can fix the flaw, and everyone is safer.</a:t>
            </a:r>
          </a:p>
          <a:p>
            <a:r>
              <a:rPr lang="en-US" b="1" dirty="0"/>
              <a:t>Option 2: Keep it secret?</a:t>
            </a:r>
          </a:p>
          <a:p>
            <a:pPr lvl="1"/>
            <a:r>
              <a:rPr lang="en-US" dirty="0"/>
              <a:t>Yes, “we” are vulnerable, but “they” don’t know!</a:t>
            </a:r>
          </a:p>
          <a:p>
            <a:pPr lvl="1"/>
            <a:r>
              <a:rPr lang="en-US" dirty="0"/>
              <a:t>“They” are vulnerable too, and we know!  </a:t>
            </a:r>
          </a:p>
          <a:p>
            <a:pPr lvl="1"/>
            <a:r>
              <a:rPr lang="en-US" b="1" dirty="0"/>
              <a:t>Use it?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3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5020-78BB-5D4A-86BF-0363E4F7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EternalBlue</a:t>
            </a:r>
            <a:r>
              <a:rPr lang="en-US" dirty="0"/>
              <a:t> story (2017)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AADA-37FD-E149-A460-76FCF9152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EternalBlue</a:t>
            </a:r>
            <a:r>
              <a:rPr lang="en-US" dirty="0"/>
              <a:t> is/was a zero-day RCE in Windows. </a:t>
            </a:r>
          </a:p>
          <a:p>
            <a:r>
              <a:rPr lang="en-US" dirty="0" err="1"/>
              <a:t>EquationGroup</a:t>
            </a:r>
            <a:r>
              <a:rPr lang="en-US" dirty="0"/>
              <a:t> (US NSA) had it and kept it secret.</a:t>
            </a:r>
          </a:p>
          <a:p>
            <a:r>
              <a:rPr lang="en-US" dirty="0"/>
              <a:t>Leaked to or hacked by foreign group </a:t>
            </a:r>
            <a:r>
              <a:rPr lang="en-US" dirty="0" err="1"/>
              <a:t>ShadowBrokers</a:t>
            </a:r>
            <a:r>
              <a:rPr lang="en-US" dirty="0"/>
              <a:t>.</a:t>
            </a:r>
          </a:p>
          <a:p>
            <a:r>
              <a:rPr lang="en-US" b="1" dirty="0"/>
              <a:t>March</a:t>
            </a:r>
            <a:r>
              <a:rPr lang="en-US" dirty="0"/>
              <a:t>. Microsoft discovers/patches vulnerability.</a:t>
            </a:r>
          </a:p>
          <a:p>
            <a:r>
              <a:rPr lang="en-US" b="1" dirty="0"/>
              <a:t>April</a:t>
            </a:r>
            <a:r>
              <a:rPr lang="en-US" dirty="0"/>
              <a:t>.  </a:t>
            </a:r>
            <a:r>
              <a:rPr lang="en-US" dirty="0" err="1"/>
              <a:t>ShadowBrokers</a:t>
            </a:r>
            <a:r>
              <a:rPr lang="en-US" dirty="0"/>
              <a:t> releases it on the open Internet.</a:t>
            </a:r>
          </a:p>
          <a:p>
            <a:r>
              <a:rPr lang="en-US" b="1" dirty="0"/>
              <a:t>May</a:t>
            </a:r>
            <a:r>
              <a:rPr lang="en-US" dirty="0"/>
              <a:t>. WannaCry ransomware infects unpatched systems worldwide (</a:t>
            </a:r>
            <a:r>
              <a:rPr lang="en-US" dirty="0" err="1"/>
              <a:t>attr</a:t>
            </a:r>
            <a:r>
              <a:rPr lang="en-US" dirty="0"/>
              <a:t>. North Korea).</a:t>
            </a:r>
          </a:p>
          <a:p>
            <a:pPr lvl="1"/>
            <a:r>
              <a:rPr lang="en-US" dirty="0"/>
              <a:t>But shut down by hidden DNS kill switch!</a:t>
            </a:r>
          </a:p>
          <a:p>
            <a:r>
              <a:rPr lang="en-US" b="1" dirty="0"/>
              <a:t>June</a:t>
            </a:r>
            <a:r>
              <a:rPr lang="en-US" dirty="0"/>
              <a:t>.  Ukraine Constitution Day attacks. </a:t>
            </a:r>
          </a:p>
          <a:p>
            <a:pPr lvl="1"/>
            <a:r>
              <a:rPr lang="en-US" dirty="0"/>
              <a:t>Disaster for unpatched enterprises worldwide.</a:t>
            </a:r>
          </a:p>
        </p:txBody>
      </p:sp>
    </p:spTree>
    <p:extLst>
      <p:ext uri="{BB962C8B-B14F-4D97-AF65-F5344CB8AC3E}">
        <p14:creationId xmlns:p14="http://schemas.microsoft.com/office/powerpoint/2010/main" val="295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11A5-C2B4-5841-A83C-62217AC5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Cyberwar: hi-stories and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8D691-94F0-CE45-8C18-5E7FCE977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Threat groups: professional and well-resourced.</a:t>
            </a:r>
          </a:p>
          <a:p>
            <a:pPr lvl="1"/>
            <a:r>
              <a:rPr lang="en-US" sz="2000" dirty="0"/>
              <a:t>Names: APT1, Sandworm, </a:t>
            </a:r>
            <a:r>
              <a:rPr lang="en-US" sz="2000" dirty="0" err="1"/>
              <a:t>EquationGroup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Analysts study how their tactics and tools evolve over time.</a:t>
            </a:r>
          </a:p>
          <a:p>
            <a:pPr lvl="1"/>
            <a:r>
              <a:rPr lang="en-US" sz="2000" dirty="0"/>
              <a:t>Attribution of attacks to teams is a challenge in itself.</a:t>
            </a:r>
          </a:p>
          <a:p>
            <a:r>
              <a:rPr lang="en-US" dirty="0"/>
              <a:t>Tools: modular threat platforms, hybrid attack chains.</a:t>
            </a:r>
          </a:p>
          <a:p>
            <a:pPr lvl="1"/>
            <a:r>
              <a:rPr lang="en-US" sz="2000" dirty="0"/>
              <a:t>Deploy by initial intrusion, self-conceal, open backdoor for command/control, spread internally, map target.</a:t>
            </a:r>
          </a:p>
          <a:p>
            <a:pPr lvl="1"/>
            <a:r>
              <a:rPr lang="en-US" sz="2000" dirty="0"/>
              <a:t>targeting payload.  </a:t>
            </a:r>
            <a:r>
              <a:rPr lang="en-US" sz="2000" dirty="0" err="1"/>
              <a:t>BlackEnergy</a:t>
            </a:r>
            <a:r>
              <a:rPr lang="en-US" sz="2000" dirty="0"/>
              <a:t>, </a:t>
            </a:r>
            <a:r>
              <a:rPr lang="en-US" sz="2000" dirty="0" err="1"/>
              <a:t>Industroyer</a:t>
            </a:r>
            <a:r>
              <a:rPr lang="en-US" sz="2000" dirty="0"/>
              <a:t>, </a:t>
            </a:r>
            <a:r>
              <a:rPr lang="en-US" sz="2000" dirty="0" err="1"/>
              <a:t>StuxNet</a:t>
            </a:r>
            <a:endParaRPr lang="en-US" dirty="0"/>
          </a:p>
          <a:p>
            <a:r>
              <a:rPr lang="en-US" dirty="0"/>
              <a:t>Targets: physical infrastructure.</a:t>
            </a:r>
          </a:p>
          <a:p>
            <a:pPr lvl="1"/>
            <a:r>
              <a:rPr lang="en-US" dirty="0"/>
              <a:t>Power grids, military sites, transportation, medical.</a:t>
            </a:r>
          </a:p>
          <a:p>
            <a:r>
              <a:rPr lang="en-US" dirty="0"/>
              <a:t>Slouching toward a Hobbesian future?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34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" y="1508760"/>
            <a:ext cx="9144000" cy="4815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EED6D-A96B-8A44-863F-F148F754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EternalBlue</a:t>
            </a:r>
            <a:r>
              <a:rPr lang="en-US" dirty="0"/>
              <a:t> (CVE-2017-0144)</a:t>
            </a:r>
          </a:p>
        </p:txBody>
      </p:sp>
    </p:spTree>
    <p:extLst>
      <p:ext uri="{BB962C8B-B14F-4D97-AF65-F5344CB8AC3E}">
        <p14:creationId xmlns:p14="http://schemas.microsoft.com/office/powerpoint/2010/main" val="29925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WannaCry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9" y="228600"/>
            <a:ext cx="8642261" cy="64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0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DAEF-3233-6947-B41E-6D91FFC4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Hobbesian future?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EC01A-A4F2-4040-9384-D51B6F21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Thomas Hobbes: Leviathan (1651)</a:t>
            </a:r>
          </a:p>
          <a:p>
            <a:r>
              <a:rPr lang="en-US" dirty="0"/>
              <a:t>Humans driven by self-interest</a:t>
            </a:r>
          </a:p>
          <a:p>
            <a:r>
              <a:rPr lang="en-US" dirty="0"/>
              <a:t>Greed and fear</a:t>
            </a:r>
          </a:p>
          <a:p>
            <a:r>
              <a:rPr lang="en-US" dirty="0"/>
              <a:t>No law in the state of nature</a:t>
            </a:r>
          </a:p>
          <a:p>
            <a:r>
              <a:rPr lang="en-US" dirty="0"/>
              <a:t>Life is “solitary, poor, nasty, brutish, and short”.</a:t>
            </a:r>
          </a:p>
          <a:p>
            <a:r>
              <a:rPr lang="en-US" dirty="0"/>
              <a:t>Humans need governance.  But by whom?</a:t>
            </a:r>
          </a:p>
          <a:p>
            <a:r>
              <a:rPr lang="en-US" dirty="0"/>
              <a:t>Who is in charge here?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Calvin and Hobbes' creator Bill Watterson - Business Insider">
            <a:extLst>
              <a:ext uri="{FF2B5EF4-FFF2-40B4-BE49-F238E27FC236}">
                <a16:creationId xmlns:a16="http://schemas.microsoft.com/office/drawing/2014/main" id="{6954637E-F075-324B-8A61-8D2EAA72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09600"/>
            <a:ext cx="35814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A7778-AA0F-E441-ABEC-32C3D2185124}"/>
              </a:ext>
            </a:extLst>
          </p:cNvPr>
          <p:cNvSpPr txBox="1"/>
          <p:nvPr/>
        </p:nvSpPr>
        <p:spPr>
          <a:xfrm>
            <a:off x="533400" y="6097587"/>
            <a:ext cx="7305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https://</a:t>
            </a:r>
            <a:r>
              <a:rPr lang="en-US" sz="1200" dirty="0" err="1"/>
              <a:t>yalebooksblog.co.uk</a:t>
            </a:r>
            <a:r>
              <a:rPr lang="en-US" sz="1200" dirty="0"/>
              <a:t>/2013/04/05/</a:t>
            </a:r>
            <a:r>
              <a:rPr lang="en-US" sz="1200" dirty="0" err="1"/>
              <a:t>thomas</a:t>
            </a:r>
            <a:r>
              <a:rPr lang="en-US" sz="1200" dirty="0"/>
              <a:t>-</a:t>
            </a:r>
            <a:r>
              <a:rPr lang="en-US" sz="1200" dirty="0" err="1"/>
              <a:t>hobbes</a:t>
            </a:r>
            <a:r>
              <a:rPr lang="en-US" sz="1200" dirty="0"/>
              <a:t>-solitary-poor-nasty-brutish-and-short/</a:t>
            </a:r>
          </a:p>
        </p:txBody>
      </p:sp>
    </p:spTree>
    <p:extLst>
      <p:ext uri="{BB962C8B-B14F-4D97-AF65-F5344CB8AC3E}">
        <p14:creationId xmlns:p14="http://schemas.microsoft.com/office/powerpoint/2010/main" val="4119538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14EA-39F2-E042-9405-3620B9B4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headed?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02B5E-9019-484E-BBD5-89390E3E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“If we don’t watch where we’re going, we’ll end up there.”</a:t>
            </a:r>
          </a:p>
          <a:p>
            <a:r>
              <a:rPr lang="en-US" dirty="0"/>
              <a:t>Significant vulnerabilities: asymmetric whack-a-mole</a:t>
            </a:r>
          </a:p>
          <a:p>
            <a:r>
              <a:rPr lang="en-US" dirty="0"/>
              <a:t>Cross-border threats: crooks, terrorists, state actors</a:t>
            </a:r>
          </a:p>
          <a:p>
            <a:r>
              <a:rPr lang="en-US" dirty="0"/>
              <a:t>Crypto genie is out of the bottle: blinded eyes and ears.</a:t>
            </a:r>
          </a:p>
          <a:p>
            <a:r>
              <a:rPr lang="en-US" dirty="0"/>
              <a:t>Governments must respond.</a:t>
            </a:r>
          </a:p>
          <a:p>
            <a:r>
              <a:rPr lang="en-US" dirty="0"/>
              <a:t>Offensive or defensive?  By due process, or in secret?  </a:t>
            </a:r>
          </a:p>
          <a:p>
            <a:r>
              <a:rPr lang="en-US" dirty="0"/>
              <a:t>Snowden leaks (2011) revealed that US-NSA was hacking US individuals and companies.</a:t>
            </a:r>
          </a:p>
          <a:p>
            <a:r>
              <a:rPr lang="en-US" dirty="0"/>
              <a:t>US military cyber-command cleared for offensive ops.</a:t>
            </a:r>
          </a:p>
          <a:p>
            <a:r>
              <a:rPr lang="en-US" dirty="0"/>
              <a:t>Who is the adversary now?  Who is the target?</a:t>
            </a:r>
          </a:p>
        </p:txBody>
      </p:sp>
    </p:spTree>
    <p:extLst>
      <p:ext uri="{BB962C8B-B14F-4D97-AF65-F5344CB8AC3E}">
        <p14:creationId xmlns:p14="http://schemas.microsoft.com/office/powerpoint/2010/main" val="1674933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FACA-C025-D54B-A9DB-4EC17EA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Cyberwar and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94DF4-CADA-2140-AE7A-C8AAA29F1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Mueller investigation: Russian GRU unit took steps to influence and threaten 2016 election.</a:t>
            </a:r>
          </a:p>
          <a:p>
            <a:pPr lvl="1"/>
            <a:r>
              <a:rPr lang="en-US" dirty="0"/>
              <a:t>Fancy Bear (Sandworm?)</a:t>
            </a:r>
          </a:p>
          <a:p>
            <a:pPr lvl="1"/>
            <a:r>
              <a:rPr lang="en-US" dirty="0"/>
              <a:t>Podesta/DNC/</a:t>
            </a:r>
            <a:r>
              <a:rPr lang="en-US" dirty="0" err="1"/>
              <a:t>wikileaks</a:t>
            </a:r>
            <a:r>
              <a:rPr lang="en-US" dirty="0"/>
              <a:t> hack-and-dump</a:t>
            </a:r>
          </a:p>
          <a:p>
            <a:r>
              <a:rPr lang="en-US" dirty="0"/>
              <a:t>Rumor: US offensive </a:t>
            </a:r>
            <a:r>
              <a:rPr lang="en-US" dirty="0" err="1"/>
              <a:t>cyberops</a:t>
            </a:r>
            <a:r>
              <a:rPr lang="en-US" dirty="0"/>
              <a:t> protected 2018 election.</a:t>
            </a:r>
          </a:p>
          <a:p>
            <a:r>
              <a:rPr lang="en-US" dirty="0"/>
              <a:t>Needed: cyberlaw, careful planning and policy.</a:t>
            </a:r>
          </a:p>
          <a:p>
            <a:r>
              <a:rPr lang="en-US" dirty="0"/>
              <a:t>Accountability?  Attribution is tricky, often deniable. </a:t>
            </a:r>
          </a:p>
          <a:p>
            <a:r>
              <a:rPr lang="en-US" dirty="0"/>
              <a:t>Cyberwar as a tool of private warlords?  </a:t>
            </a:r>
          </a:p>
          <a:p>
            <a:pPr lvl="1"/>
            <a:r>
              <a:rPr lang="en-US" dirty="0"/>
              <a:t>Issues: revolving door to corps, privacy shield, no global regulation.  Civil liability tested in courts now.</a:t>
            </a:r>
          </a:p>
        </p:txBody>
      </p:sp>
    </p:spTree>
    <p:extLst>
      <p:ext uri="{BB962C8B-B14F-4D97-AF65-F5344CB8AC3E}">
        <p14:creationId xmlns:p14="http://schemas.microsoft.com/office/powerpoint/2010/main" val="1230616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C02F-790E-A744-B312-A64C57B1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crypto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73833-0F20-4043-9CD3-2BB196AD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3622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474870-E35D-C04A-B777-9F4946C93728}"/>
              </a:ext>
            </a:extLst>
          </p:cNvPr>
          <p:cNvSpPr/>
          <p:nvPr/>
        </p:nvSpPr>
        <p:spPr>
          <a:xfrm>
            <a:off x="152399" y="4079743"/>
            <a:ext cx="8531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Reuters</a:t>
            </a:r>
            <a:r>
              <a:rPr lang="en-US" sz="2000" dirty="0"/>
              <a:t>.  The Justice Department said in March it had unlocked the San Bernardino shooter's iPhone with the help of an unidentified third party and dropped its case against Apple Inc </a:t>
            </a:r>
            <a:r>
              <a:rPr lang="en-US" sz="2000" dirty="0">
                <a:hlinkClick r:id="rId3"/>
              </a:rPr>
              <a:t>AAPL.O</a:t>
            </a:r>
            <a:r>
              <a:rPr lang="en-US" sz="2000" dirty="0"/>
              <a:t>, ending a high-stakes legal clash but leaving the broader fight over encryption unresolved.</a:t>
            </a:r>
          </a:p>
          <a:p>
            <a:r>
              <a:rPr lang="en-US" sz="2000" dirty="0"/>
              <a:t>Comey said the FBI will be able to use software used on the San Bernardino phone on other 5C iPhones running IOS 9 software.</a:t>
            </a:r>
          </a:p>
        </p:txBody>
      </p:sp>
    </p:spTree>
    <p:extLst>
      <p:ext uri="{BB962C8B-B14F-4D97-AF65-F5344CB8AC3E}">
        <p14:creationId xmlns:p14="http://schemas.microsoft.com/office/powerpoint/2010/main" val="762394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2" y="1295400"/>
            <a:ext cx="8633178" cy="289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" y="4556760"/>
            <a:ext cx="3835400" cy="2301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457200"/>
            <a:ext cx="861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http://</a:t>
            </a:r>
            <a:r>
              <a:rPr lang="en-US" sz="1400" b="1" dirty="0" err="1">
                <a:solidFill>
                  <a:schemeClr val="tx1"/>
                </a:solidFill>
              </a:rPr>
              <a:t>www.propublica.org</a:t>
            </a:r>
            <a:r>
              <a:rPr lang="en-US" sz="1400" b="1" dirty="0">
                <a:solidFill>
                  <a:schemeClr val="tx1"/>
                </a:solidFill>
              </a:rPr>
              <a:t>/article/the-</a:t>
            </a:r>
            <a:r>
              <a:rPr lang="en-US" sz="1400" b="1" dirty="0" err="1">
                <a:solidFill>
                  <a:schemeClr val="tx1"/>
                </a:solidFill>
              </a:rPr>
              <a:t>nsas</a:t>
            </a:r>
            <a:r>
              <a:rPr lang="en-US" sz="1400" b="1" dirty="0">
                <a:solidFill>
                  <a:schemeClr val="tx1"/>
                </a:solidFill>
              </a:rPr>
              <a:t>-secret-campaign-to-crack-undermine-internet-encryption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869" y="4556760"/>
            <a:ext cx="525613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45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55" y="186959"/>
            <a:ext cx="7970445" cy="5985241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228600" y="6305490"/>
            <a:ext cx="8763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3367"/>
                </a:solidFill>
              </a:rPr>
              <a:t>Also in the news, the Snowden NSA leak for </a:t>
            </a:r>
            <a:r>
              <a:rPr lang="en-US" sz="2000" b="1" dirty="0" err="1">
                <a:solidFill>
                  <a:srgbClr val="003367"/>
                </a:solidFill>
              </a:rPr>
              <a:t>Hallowe’en</a:t>
            </a:r>
            <a:r>
              <a:rPr lang="en-US" sz="2000" b="1" dirty="0">
                <a:solidFill>
                  <a:srgbClr val="003367"/>
                </a:solidFill>
              </a:rPr>
              <a:t> 2013.  Scary?</a:t>
            </a:r>
            <a:endParaRPr lang="en-US" sz="1800" b="1" dirty="0">
              <a:solidFill>
                <a:srgbClr val="003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000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9" y="918706"/>
            <a:ext cx="8592781" cy="59392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762000"/>
            <a:ext cx="8226425" cy="1554163"/>
          </a:xfrm>
        </p:spPr>
        <p:txBody>
          <a:bodyPr/>
          <a:lstStyle/>
          <a:p>
            <a:r>
              <a:rPr lang="en-US" sz="3600" dirty="0"/>
              <a:t>Where did you get those tools?</a:t>
            </a:r>
            <a:r>
              <a:rPr lang="en-US" dirty="0"/>
              <a:t> </a:t>
            </a:r>
            <a:r>
              <a:rPr lang="en-US" sz="1800" dirty="0"/>
              <a:t>11/1/13</a:t>
            </a:r>
          </a:p>
        </p:txBody>
      </p:sp>
    </p:spTree>
    <p:extLst>
      <p:ext uri="{BB962C8B-B14F-4D97-AF65-F5344CB8AC3E}">
        <p14:creationId xmlns:p14="http://schemas.microsoft.com/office/powerpoint/2010/main" val="4053504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8385"/>
            <a:ext cx="7689076" cy="67796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B23BB1-7C3E-D14D-9EBF-0EF5C78F2E50}"/>
              </a:ext>
            </a:extLst>
          </p:cNvPr>
          <p:cNvSpPr/>
          <p:nvPr/>
        </p:nvSpPr>
        <p:spPr>
          <a:xfrm>
            <a:off x="4800600" y="5334000"/>
            <a:ext cx="4267200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http://www.propublica.org/article/the-nsas-secret-campaign-to-crack-undermine-internet-encryption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273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Breach!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4111625"/>
          </a:xfrm>
        </p:spPr>
        <p:txBody>
          <a:bodyPr/>
          <a:lstStyle/>
          <a:p>
            <a:r>
              <a:rPr lang="en-US" sz="2400" dirty="0"/>
              <a:t>How to gain access for the initial intrusion?</a:t>
            </a:r>
          </a:p>
          <a:p>
            <a:pPr lvl="1"/>
            <a:r>
              <a:rPr lang="en-US" sz="2000" dirty="0"/>
              <a:t>Compromise a user account (e.g., admin).</a:t>
            </a:r>
          </a:p>
          <a:p>
            <a:pPr lvl="1"/>
            <a:r>
              <a:rPr lang="en-US" sz="2000" dirty="0"/>
              <a:t>Attack an RCE vulnerability over the net.  </a:t>
            </a:r>
          </a:p>
          <a:p>
            <a:pPr lvl="1"/>
            <a:r>
              <a:rPr lang="en-US" sz="2000" dirty="0"/>
              <a:t>Trojan: drive-by install, thumb drive, or corrupted software update.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352800"/>
            <a:ext cx="5257800" cy="3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1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184400"/>
            <a:ext cx="84455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81000"/>
            <a:ext cx="8470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52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012"/>
            <a:ext cx="9144000" cy="5170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778500"/>
            <a:ext cx="2159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2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0"/>
            <a:ext cx="8760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26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8455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6027003"/>
            <a:ext cx="3993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64D"/>
                </a:solidFill>
              </a:rPr>
              <a:t>2/19/13</a:t>
            </a:r>
          </a:p>
          <a:p>
            <a:r>
              <a:rPr lang="en-US" dirty="0">
                <a:solidFill>
                  <a:srgbClr val="00264D"/>
                </a:solidFill>
              </a:rPr>
              <a:t>Advanced Persistent Threat</a:t>
            </a:r>
          </a:p>
        </p:txBody>
      </p:sp>
    </p:spTree>
    <p:extLst>
      <p:ext uri="{BB962C8B-B14F-4D97-AF65-F5344CB8AC3E}">
        <p14:creationId xmlns:p14="http://schemas.microsoft.com/office/powerpoint/2010/main" val="2581938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0B18E-D091-8E44-89D2-047210A0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5" y="-339725"/>
            <a:ext cx="8226425" cy="1554163"/>
          </a:xfrm>
        </p:spPr>
        <p:txBody>
          <a:bodyPr/>
          <a:lstStyle/>
          <a:p>
            <a:r>
              <a:rPr lang="en-US" dirty="0"/>
              <a:t>Initial compromise</a:t>
            </a:r>
          </a:p>
        </p:txBody>
      </p:sp>
      <p:sp>
        <p:nvSpPr>
          <p:cNvPr id="149505" name="Rectangle 1"/>
          <p:cNvSpPr>
            <a:spLocks noChangeArrowheads="1"/>
          </p:cNvSpPr>
          <p:nvPr/>
        </p:nvSpPr>
        <p:spPr bwMode="auto">
          <a:xfrm>
            <a:off x="685800" y="428625"/>
            <a:ext cx="7696200" cy="583749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3200" baseline="30000" dirty="0">
                <a:solidFill>
                  <a:srgbClr val="003367"/>
                </a:solidFill>
              </a:rPr>
              <a:t>The </a:t>
            </a:r>
            <a:r>
              <a:rPr lang="en-US" sz="3200" b="1" baseline="30000" dirty="0">
                <a:solidFill>
                  <a:srgbClr val="003367"/>
                </a:solidFill>
              </a:rPr>
              <a:t>Initial Compromise </a:t>
            </a:r>
            <a:r>
              <a:rPr lang="en-US" sz="3200" baseline="30000" dirty="0">
                <a:solidFill>
                  <a:srgbClr val="003367"/>
                </a:solidFill>
              </a:rPr>
              <a:t>stage represents the methods that intruders use to penetrate a target organization’s network. APT intruders frequently target individual users within a victim environment. As such, the most commonly observed method of initial compromise is </a:t>
            </a:r>
            <a:r>
              <a:rPr lang="en-US" sz="3200" b="1" baseline="30000" dirty="0">
                <a:solidFill>
                  <a:srgbClr val="003367"/>
                </a:solidFill>
              </a:rPr>
              <a:t>spear phishing</a:t>
            </a:r>
            <a:r>
              <a:rPr lang="en-US" sz="3200" baseline="30000" dirty="0">
                <a:solidFill>
                  <a:srgbClr val="003367"/>
                </a:solidFill>
              </a:rPr>
              <a:t>. Spear phishing messages may contain malicious attachments, a link to a malicious file, or a link to a malicious website. Less commonly, APT intruders may attempt to contact potential victims and send malicious content via social networking sites or instant messaging. … [also web attacks: drive-by downloads]</a:t>
            </a:r>
          </a:p>
          <a:p>
            <a:pPr>
              <a:spcBef>
                <a:spcPts val="0"/>
              </a:spcBef>
            </a:pPr>
            <a:endParaRPr lang="en-US" sz="3200" baseline="30000" dirty="0">
              <a:solidFill>
                <a:srgbClr val="003367"/>
              </a:solidFill>
            </a:endParaRPr>
          </a:p>
          <a:p>
            <a:pPr>
              <a:spcBef>
                <a:spcPts val="0"/>
              </a:spcBef>
            </a:pPr>
            <a:r>
              <a:rPr lang="en-US" sz="3200" baseline="30000" dirty="0">
                <a:solidFill>
                  <a:srgbClr val="003367"/>
                </a:solidFill>
              </a:rPr>
              <a:t>APT groups may also look for vulnerable Internet-facing web servers and upload </a:t>
            </a:r>
            <a:r>
              <a:rPr lang="en-US" sz="3200" baseline="30000" dirty="0" err="1">
                <a:solidFill>
                  <a:srgbClr val="003367"/>
                </a:solidFill>
              </a:rPr>
              <a:t>webshells</a:t>
            </a:r>
            <a:r>
              <a:rPr lang="en-US" sz="3200" baseline="30000" dirty="0">
                <a:solidFill>
                  <a:srgbClr val="003367"/>
                </a:solidFill>
              </a:rPr>
              <a:t> in order to gain access to a target’s internal network, or look for other technical vulnerabilities in public-facing infrastructure.</a:t>
            </a:r>
          </a:p>
          <a:p>
            <a:endParaRPr lang="en-US" sz="3200" baseline="30000" dirty="0">
              <a:solidFill>
                <a:srgbClr val="003367"/>
              </a:solidFill>
            </a:endParaRPr>
          </a:p>
          <a:p>
            <a:r>
              <a:rPr lang="en-US" sz="3200" baseline="30000" dirty="0">
                <a:solidFill>
                  <a:srgbClr val="003367"/>
                </a:solidFill>
              </a:rPr>
              <a:t>P63 appendix</a:t>
            </a:r>
            <a:endParaRPr lang="en-US" sz="3200" dirty="0">
              <a:solidFill>
                <a:srgbClr val="003367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5562600"/>
            <a:ext cx="2565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 phishing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8EFD3-F3EE-6E43-AE40-EDF41A7EB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Phishing </a:t>
            </a:r>
            <a:r>
              <a:rPr lang="en-US" dirty="0">
                <a:solidFill>
                  <a:schemeClr val="tx1"/>
                </a:solidFill>
              </a:rPr>
              <a:t>is a </a:t>
            </a:r>
            <a:r>
              <a:rPr lang="en-US" b="1" dirty="0">
                <a:solidFill>
                  <a:schemeClr val="tx1"/>
                </a:solidFill>
              </a:rPr>
              <a:t>social engineering </a:t>
            </a:r>
            <a:r>
              <a:rPr lang="en-US" dirty="0">
                <a:solidFill>
                  <a:schemeClr val="tx1"/>
                </a:solidFill>
              </a:rPr>
              <a:t>attack.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E.g., the Podesta </a:t>
            </a:r>
            <a:r>
              <a:rPr lang="en-US" dirty="0" err="1">
                <a:solidFill>
                  <a:schemeClr val="tx1"/>
                </a:solidFill>
              </a:rPr>
              <a:t>gmail</a:t>
            </a:r>
            <a:r>
              <a:rPr lang="en-US" dirty="0">
                <a:solidFill>
                  <a:schemeClr val="tx1"/>
                </a:solidFill>
              </a:rPr>
              <a:t> attack in 2016 US election.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Malice-in-the-middle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Spear phishing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a more sophisticated phish attack targeted at a specific individual.</a:t>
            </a:r>
          </a:p>
          <a:p>
            <a:r>
              <a:rPr lang="en-US" dirty="0">
                <a:solidFill>
                  <a:schemeClr val="tx1"/>
                </a:solidFill>
              </a:rPr>
              <a:t>E.g., the attack message is designed to look like a communication from a trusted associate of the victim.</a:t>
            </a:r>
          </a:p>
          <a:p>
            <a:r>
              <a:rPr lang="en-US" dirty="0">
                <a:solidFill>
                  <a:schemeClr val="tx1"/>
                </a:solidFill>
              </a:rPr>
              <a:t>Based on intelligence gathered on the target.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8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0"/>
            <a:ext cx="9004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16630"/>
      </p:ext>
    </p:extLst>
  </p:cSld>
  <p:clrMapOvr>
    <a:masterClrMapping/>
  </p:clrMapOvr>
</p:sld>
</file>

<file path=ppt/theme/theme1.xml><?xml version="1.0" encoding="utf-8"?>
<a:theme xmlns:a="http://schemas.openxmlformats.org/drawingml/2006/main" name="6_Default Design">
  <a:themeElements>
    <a:clrScheme name="Custom 5">
      <a:dk1>
        <a:srgbClr val="003367"/>
      </a:dk1>
      <a:lt1>
        <a:srgbClr val="37305A"/>
      </a:lt1>
      <a:dk2>
        <a:srgbClr val="E0E4DC"/>
      </a:dk2>
      <a:lt2>
        <a:srgbClr val="B5B5B5"/>
      </a:lt2>
      <a:accent1>
        <a:srgbClr val="4D8CF1"/>
      </a:accent1>
      <a:accent2>
        <a:srgbClr val="651222"/>
      </a:accent2>
      <a:accent3>
        <a:srgbClr val="0036A6"/>
      </a:accent3>
      <a:accent4>
        <a:srgbClr val="666666"/>
      </a:accent4>
      <a:accent5>
        <a:srgbClr val="738300"/>
      </a:accent5>
      <a:accent6>
        <a:srgbClr val="003367"/>
      </a:accent6>
      <a:hlink>
        <a:srgbClr val="0036A6"/>
      </a:hlink>
      <a:folHlink>
        <a:srgbClr val="4E005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plate">
  <a:themeElements>
    <a:clrScheme name="Custom 6">
      <a:dk1>
        <a:srgbClr val="003367"/>
      </a:dk1>
      <a:lt1>
        <a:sysClr val="window" lastClr="FFFFFF"/>
      </a:lt1>
      <a:dk2>
        <a:srgbClr val="195F9E"/>
      </a:dk2>
      <a:lt2>
        <a:srgbClr val="B5B5B5"/>
      </a:lt2>
      <a:accent1>
        <a:srgbClr val="998674"/>
      </a:accent1>
      <a:accent2>
        <a:srgbClr val="651222"/>
      </a:accent2>
      <a:accent3>
        <a:srgbClr val="0036A6"/>
      </a:accent3>
      <a:accent4>
        <a:srgbClr val="666666"/>
      </a:accent4>
      <a:accent5>
        <a:srgbClr val="738300"/>
      </a:accent5>
      <a:accent6>
        <a:srgbClr val="003367"/>
      </a:accent6>
      <a:hlink>
        <a:srgbClr val="0036A6"/>
      </a:hlink>
      <a:folHlink>
        <a:srgbClr val="4E005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140635</TotalTime>
  <Words>1556</Words>
  <Application>Microsoft Macintosh PowerPoint</Application>
  <PresentationFormat>On-screen Show (4:3)</PresentationFormat>
  <Paragraphs>167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Gill Sans MT</vt:lpstr>
      <vt:lpstr>Lucida Sans Unicode</vt:lpstr>
      <vt:lpstr>Times New Roman</vt:lpstr>
      <vt:lpstr>6_Default Design</vt:lpstr>
      <vt:lpstr>1_Default Design</vt:lpstr>
      <vt:lpstr>template</vt:lpstr>
      <vt:lpstr>PowerPoint Presentation</vt:lpstr>
      <vt:lpstr>Pathogens: Life in a petri dish</vt:lpstr>
      <vt:lpstr>Cyberwar: hi-stories and lessons</vt:lpstr>
      <vt:lpstr>Step 1: Breach! </vt:lpstr>
      <vt:lpstr>PowerPoint Presentation</vt:lpstr>
      <vt:lpstr>PowerPoint Presentation</vt:lpstr>
      <vt:lpstr>Initial compromise</vt:lpstr>
      <vt:lpstr>Spear phishing</vt:lpstr>
      <vt:lpstr>PowerPoint Presentation</vt:lpstr>
      <vt:lpstr>How not to authenticate an e-mail</vt:lpstr>
      <vt:lpstr>Click on it?</vt:lpstr>
      <vt:lpstr>PowerPoint Presentation</vt:lpstr>
      <vt:lpstr>PowerPoint Presentation</vt:lpstr>
      <vt:lpstr>Step 2: Spread and escalate</vt:lpstr>
      <vt:lpstr>Pass-the-hash</vt:lpstr>
      <vt:lpstr>Cyberphysical</vt:lpstr>
      <vt:lpstr>Stuxnet: EquationGroup 2008-10 </vt:lpstr>
      <vt:lpstr>Impact of Stuxnet</vt:lpstr>
      <vt:lpstr>PowerPoint Presentation</vt:lpstr>
      <vt:lpstr>Conficker also used ms08-067 RCE </vt:lpstr>
      <vt:lpstr>Sandworm attacks on Ukraine</vt:lpstr>
      <vt:lpstr> NotPetya (Nyetna)</vt:lpstr>
      <vt:lpstr>PowerPoint Presentation</vt:lpstr>
      <vt:lpstr>Issue: software supply chain</vt:lpstr>
      <vt:lpstr>Ripple20</vt:lpstr>
      <vt:lpstr>PowerPoint Presentation</vt:lpstr>
      <vt:lpstr>PowerPoint Presentation</vt:lpstr>
      <vt:lpstr>Issue: government zero-days</vt:lpstr>
      <vt:lpstr>The EternalBlue story (2017)</vt:lpstr>
      <vt:lpstr>EternalBlue (CVE-2017-0144)</vt:lpstr>
      <vt:lpstr>WannaCry</vt:lpstr>
      <vt:lpstr>A Hobbesian future?</vt:lpstr>
      <vt:lpstr>Where are we headed?</vt:lpstr>
      <vt:lpstr>Cyberwar and politics</vt:lpstr>
      <vt:lpstr>The crypto problem</vt:lpstr>
      <vt:lpstr>PowerPoint Presentation</vt:lpstr>
      <vt:lpstr>PowerPoint Presentation</vt:lpstr>
      <vt:lpstr>Where did you get those tools? 11/1/13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About Systems</dc:title>
  <dc:subject/>
  <dc:creator>Jeff Chase</dc:creator>
  <cp:keywords/>
  <dc:description/>
  <cp:lastModifiedBy>Jeff Chase</cp:lastModifiedBy>
  <cp:revision>5636</cp:revision>
  <cp:lastPrinted>2019-09-06T14:37:54Z</cp:lastPrinted>
  <dcterms:created xsi:type="dcterms:W3CDTF">2011-04-11T18:52:21Z</dcterms:created>
  <dcterms:modified xsi:type="dcterms:W3CDTF">2020-11-01T13:20:51Z</dcterms:modified>
  <cp:category/>
</cp:coreProperties>
</file>